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1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464" r:id="rId1"/>
  </p:sldMasterIdLst>
  <p:notesMasterIdLst>
    <p:notesMasterId r:id="rId59"/>
  </p:notesMasterIdLst>
  <p:sldIdLst>
    <p:sldId id="307" r:id="rId2"/>
    <p:sldId id="257" r:id="rId3"/>
    <p:sldId id="258" r:id="rId4"/>
    <p:sldId id="259" r:id="rId5"/>
    <p:sldId id="261" r:id="rId6"/>
    <p:sldId id="337" r:id="rId7"/>
    <p:sldId id="263" r:id="rId8"/>
    <p:sldId id="264" r:id="rId9"/>
    <p:sldId id="314" r:id="rId10"/>
    <p:sldId id="315" r:id="rId11"/>
    <p:sldId id="266" r:id="rId12"/>
    <p:sldId id="298" r:id="rId13"/>
    <p:sldId id="267" r:id="rId14"/>
    <p:sldId id="308" r:id="rId15"/>
    <p:sldId id="269" r:id="rId16"/>
    <p:sldId id="316" r:id="rId17"/>
    <p:sldId id="317" r:id="rId18"/>
    <p:sldId id="325" r:id="rId19"/>
    <p:sldId id="326" r:id="rId20"/>
    <p:sldId id="327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39" r:id="rId29"/>
    <p:sldId id="341" r:id="rId30"/>
    <p:sldId id="278" r:id="rId31"/>
    <p:sldId id="279" r:id="rId32"/>
    <p:sldId id="280" r:id="rId33"/>
    <p:sldId id="281" r:id="rId34"/>
    <p:sldId id="282" r:id="rId35"/>
    <p:sldId id="283" r:id="rId36"/>
    <p:sldId id="313" r:id="rId37"/>
    <p:sldId id="350" r:id="rId38"/>
    <p:sldId id="347" r:id="rId39"/>
    <p:sldId id="284" r:id="rId40"/>
    <p:sldId id="338" r:id="rId41"/>
    <p:sldId id="287" r:id="rId42"/>
    <p:sldId id="288" r:id="rId43"/>
    <p:sldId id="289" r:id="rId44"/>
    <p:sldId id="290" r:id="rId45"/>
    <p:sldId id="291" r:id="rId46"/>
    <p:sldId id="293" r:id="rId47"/>
    <p:sldId id="295" r:id="rId48"/>
    <p:sldId id="332" r:id="rId49"/>
    <p:sldId id="333" r:id="rId50"/>
    <p:sldId id="296" r:id="rId51"/>
    <p:sldId id="299" r:id="rId52"/>
    <p:sldId id="300" r:id="rId53"/>
    <p:sldId id="336" r:id="rId54"/>
    <p:sldId id="329" r:id="rId55"/>
    <p:sldId id="330" r:id="rId56"/>
    <p:sldId id="331" r:id="rId57"/>
    <p:sldId id="302" r:id="rId5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на Тунік" initials="ОТ" lastIdx="2" clrIdx="0">
    <p:extLst>
      <p:ext uri="{19B8F6BF-5375-455C-9EA6-DF929625EA0E}">
        <p15:presenceInfo xmlns:p15="http://schemas.microsoft.com/office/powerpoint/2012/main" userId="f4b1fa2865714e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64" autoAdjust="0"/>
  </p:normalViewPr>
  <p:slideViewPr>
    <p:cSldViewPr snapToGrid="0">
      <p:cViewPr varScale="1">
        <p:scale>
          <a:sx n="102" d="100"/>
          <a:sy n="102" d="100"/>
        </p:scale>
        <p:origin x="8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Прикріплене населення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5466272961779877E-3"/>
                  <c:y val="-6.69122046017156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12080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0F-4E81-BD7F-01C90C8954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0F-4E81-BD7F-01C90C8954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12970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0F-4E81-BD7F-01C90C895435}"/>
                </c:ext>
              </c:extLst>
            </c:dLbl>
            <c:dLbl>
              <c:idx val="3"/>
              <c:layout>
                <c:manualLayout>
                  <c:x val="4.0200750519523969E-3"/>
                  <c:y val="-2.67647501237481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04414063509803E-2"/>
                      <c:h val="5.913379253370438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9B0F-4E81-BD7F-01C90C895435}"/>
                </c:ext>
              </c:extLst>
            </c:dLbl>
            <c:dLbl>
              <c:idx val="4"/>
              <c:layout>
                <c:manualLayout>
                  <c:x val="-1.2060225155857043E-2"/>
                  <c:y val="-3.6801712530943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0F-4E81-BD7F-01C90C89543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0F-4E81-BD7F-01C90C895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Амб.ЗПСМ №1</c:v>
                </c:pt>
                <c:pt idx="1">
                  <c:v>Амб. ЗПСМ №2</c:v>
                </c:pt>
                <c:pt idx="2">
                  <c:v>Амб. ЗПСМ №3</c:v>
                </c:pt>
                <c:pt idx="3">
                  <c:v>Амб. ЗПСМ №4</c:v>
                </c:pt>
                <c:pt idx="4">
                  <c:v>Амб. ЗПСМ №5</c:v>
                </c:pt>
                <c:pt idx="5">
                  <c:v>Амб. ЗПСМ №6</c:v>
                </c:pt>
                <c:pt idx="6">
                  <c:v>Амб. ЗПСМ №7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12080</c:v>
                </c:pt>
                <c:pt idx="1">
                  <c:v>13000</c:v>
                </c:pt>
                <c:pt idx="2">
                  <c:v>12970</c:v>
                </c:pt>
                <c:pt idx="3">
                  <c:v>3810</c:v>
                </c:pt>
                <c:pt idx="4">
                  <c:v>8000</c:v>
                </c:pt>
                <c:pt idx="5">
                  <c:v>2260</c:v>
                </c:pt>
                <c:pt idx="6">
                  <c:v>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A-4B3E-B918-418E92E3E34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Задеклароване населення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8042529439666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10064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35702487012577E-2"/>
                      <c:h val="9.25898948345622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B0F-4E81-BD7F-01C90C895435}"/>
                </c:ext>
              </c:extLst>
            </c:dLbl>
            <c:dLbl>
              <c:idx val="1"/>
              <c:layout>
                <c:manualLayout>
                  <c:x val="2.1440400277079188E-2"/>
                  <c:y val="-1.33823092034049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8060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4443908082725E-2"/>
                      <c:h val="6.24794027637901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B0F-4E81-BD7F-01C90C895435}"/>
                </c:ext>
              </c:extLst>
            </c:dLbl>
            <c:dLbl>
              <c:idx val="2"/>
              <c:layout>
                <c:manualLayout>
                  <c:x val="2.1440400277079188E-2"/>
                  <c:y val="-3.345610230085812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B0F-4E81-BD7F-01C90C895435}"/>
                </c:ext>
              </c:extLst>
            </c:dLbl>
            <c:dLbl>
              <c:idx val="3"/>
              <c:layout>
                <c:manualLayout>
                  <c:x val="1.2060225155857092E-2"/>
                  <c:y val="-1.00368306902573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0F-4E81-BD7F-01C90C895435}"/>
                </c:ext>
              </c:extLst>
            </c:dLbl>
            <c:dLbl>
              <c:idx val="4"/>
              <c:layout>
                <c:manualLayout>
                  <c:x val="1.608030020780939E-2"/>
                  <c:y val="-2.67648818406862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8207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0F-4E81-BD7F-01C90C895435}"/>
                </c:ext>
              </c:extLst>
            </c:dLbl>
            <c:dLbl>
              <c:idx val="5"/>
              <c:layout>
                <c:manualLayout>
                  <c:x val="1.2060225155857043E-2"/>
                  <c:y val="-1.00368306902574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0F-4E81-BD7F-01C90C895435}"/>
                </c:ext>
              </c:extLst>
            </c:dLbl>
            <c:dLbl>
              <c:idx val="6"/>
              <c:layout>
                <c:manualLayout>
                  <c:x val="1.4740275190491942E-2"/>
                  <c:y val="-1.672805115042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F8-4150-B0BB-CA29E837E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Амб.ЗПСМ №1</c:v>
                </c:pt>
                <c:pt idx="1">
                  <c:v>Амб. ЗПСМ №2</c:v>
                </c:pt>
                <c:pt idx="2">
                  <c:v>Амб. ЗПСМ №3</c:v>
                </c:pt>
                <c:pt idx="3">
                  <c:v>Амб. ЗПСМ №4</c:v>
                </c:pt>
                <c:pt idx="4">
                  <c:v>Амб. ЗПСМ №5</c:v>
                </c:pt>
                <c:pt idx="5">
                  <c:v>Амб. ЗПСМ №6</c:v>
                </c:pt>
                <c:pt idx="6">
                  <c:v>Амб. ЗПСМ №7</c:v>
                </c:pt>
              </c:strCache>
            </c:strRef>
          </c:cat>
          <c:val>
            <c:numRef>
              <c:f>Аркуш1!$C$2:$C$8</c:f>
              <c:numCache>
                <c:formatCode>General</c:formatCode>
                <c:ptCount val="7"/>
                <c:pt idx="0">
                  <c:v>10064</c:v>
                </c:pt>
                <c:pt idx="1">
                  <c:v>8060</c:v>
                </c:pt>
                <c:pt idx="2">
                  <c:v>8947</c:v>
                </c:pt>
                <c:pt idx="3">
                  <c:v>1304</c:v>
                </c:pt>
                <c:pt idx="4">
                  <c:v>8207</c:v>
                </c:pt>
                <c:pt idx="5">
                  <c:v>813</c:v>
                </c:pt>
                <c:pt idx="6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A-4B3E-B918-418E92E3E3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2578080"/>
        <c:axId val="1856894688"/>
        <c:axId val="0"/>
      </c:bar3DChart>
      <c:catAx>
        <c:axId val="17725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6894688"/>
        <c:crosses val="autoZero"/>
        <c:auto val="1"/>
        <c:lblAlgn val="ctr"/>
        <c:lblOffset val="100"/>
        <c:noMultiLvlLbl val="0"/>
      </c:catAx>
      <c:valAx>
        <c:axId val="18568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725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3662889800881"/>
          <c:y val="0.19747029717185294"/>
          <c:w val="0.17259353400999322"/>
          <c:h val="0.44232997780042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14081878,69 грн.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Лікарі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Аркуш1!$A$2:$A$7</c:f>
              <c:strCache>
                <c:ptCount val="6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  <c:pt idx="5">
                  <c:v>2022 рік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7734.98</c:v>
                </c:pt>
                <c:pt idx="1">
                  <c:v>11325.62</c:v>
                </c:pt>
                <c:pt idx="2">
                  <c:v>14182.76</c:v>
                </c:pt>
                <c:pt idx="3">
                  <c:v>12944.66</c:v>
                </c:pt>
                <c:pt idx="4">
                  <c:v>13352.04</c:v>
                </c:pt>
                <c:pt idx="5">
                  <c:v>19253.990000000002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E-4C60-8E7B-5C2A8CCC6E7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Середній м/п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Аркуш1!$A$2:$A$7</c:f>
              <c:strCache>
                <c:ptCount val="6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  <c:pt idx="5">
                  <c:v>2022 рік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4861.22</c:v>
                </c:pt>
                <c:pt idx="1">
                  <c:v>6525.8</c:v>
                </c:pt>
                <c:pt idx="2">
                  <c:v>9724.4500000000007</c:v>
                </c:pt>
                <c:pt idx="3">
                  <c:v>9519.98</c:v>
                </c:pt>
                <c:pt idx="4">
                  <c:v>10576.95</c:v>
                </c:pt>
                <c:pt idx="5">
                  <c:v>15334.84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E-4C60-8E7B-5C2A8CCC6E7B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Молодший м/п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Аркуш1!$A$2:$A$7</c:f>
              <c:strCache>
                <c:ptCount val="6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  <c:pt idx="5">
                  <c:v>2022 рік</c:v>
                </c:pt>
              </c:strCache>
            </c:strRef>
          </c:cat>
          <c:val>
            <c:numRef>
              <c:f>Аркуш1!$D$2:$D$7</c:f>
              <c:numCache>
                <c:formatCode>General</c:formatCode>
                <c:ptCount val="6"/>
                <c:pt idx="0">
                  <c:v>4021.75</c:v>
                </c:pt>
                <c:pt idx="1">
                  <c:v>4650.96</c:v>
                </c:pt>
                <c:pt idx="2">
                  <c:v>6674.85</c:v>
                </c:pt>
                <c:pt idx="3">
                  <c:v>5498.86</c:v>
                </c:pt>
                <c:pt idx="4">
                  <c:v>6214.98</c:v>
                </c:pt>
                <c:pt idx="5">
                  <c:v>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0E-4C60-8E7B-5C2A8CCC6E7B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Інші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Аркуш1!$A$2:$A$7</c:f>
              <c:strCache>
                <c:ptCount val="6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  <c:pt idx="5">
                  <c:v>2022 рік</c:v>
                </c:pt>
              </c:strCache>
            </c:strRef>
          </c:cat>
          <c:val>
            <c:numRef>
              <c:f>Аркуш1!$E$2:$E$7</c:f>
              <c:numCache>
                <c:formatCode>General</c:formatCode>
                <c:ptCount val="6"/>
                <c:pt idx="0">
                  <c:v>3998.61</c:v>
                </c:pt>
                <c:pt idx="1">
                  <c:v>5746.56</c:v>
                </c:pt>
                <c:pt idx="2">
                  <c:v>10663.08</c:v>
                </c:pt>
                <c:pt idx="3">
                  <c:v>11880</c:v>
                </c:pt>
                <c:pt idx="4">
                  <c:v>13270.32</c:v>
                </c:pt>
                <c:pt idx="5">
                  <c:v>15814.22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E-4C60-8E7B-5C2A8CCC6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75469136"/>
        <c:axId val="1684609536"/>
      </c:barChart>
      <c:catAx>
        <c:axId val="19754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4609536"/>
        <c:crosses val="autoZero"/>
        <c:auto val="1"/>
        <c:lblAlgn val="ctr"/>
        <c:lblOffset val="100"/>
        <c:noMultiLvlLbl val="0"/>
      </c:catAx>
      <c:valAx>
        <c:axId val="16846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Грн.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7546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472026331858"/>
          <c:y val="6.0184444903060748E-2"/>
          <c:w val="0.84209069597875941"/>
          <c:h val="0.85517179944991861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11016.34</c:v>
                </c:pt>
                <c:pt idx="1">
                  <c:v>11676.22</c:v>
                </c:pt>
                <c:pt idx="2">
                  <c:v>15309.83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F4-4175-8D51-74B8F851CA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63867663"/>
        <c:axId val="1381259615"/>
      </c:lineChart>
      <c:catAx>
        <c:axId val="146386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81259615"/>
        <c:crosses val="autoZero"/>
        <c:auto val="1"/>
        <c:lblAlgn val="ctr"/>
        <c:lblOffset val="100"/>
        <c:noMultiLvlLbl val="0"/>
      </c:catAx>
      <c:valAx>
        <c:axId val="138125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6386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>
                <a:solidFill>
                  <a:schemeClr val="bg1"/>
                </a:solidFill>
              </a:rPr>
              <a:t>Лікарі ЗПСЛ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Мінімальна з/п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17640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FF-4833-942A-6E4C6E6F9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2017 р.</c:v>
                </c:pt>
                <c:pt idx="1">
                  <c:v>2018 р.</c:v>
                </c:pt>
                <c:pt idx="2">
                  <c:v>2019 р.</c:v>
                </c:pt>
                <c:pt idx="3">
                  <c:v>2020 р.</c:v>
                </c:pt>
                <c:pt idx="4">
                  <c:v>2021 р.</c:v>
                </c:pt>
                <c:pt idx="5">
                  <c:v>2022 р.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3530</c:v>
                </c:pt>
                <c:pt idx="1">
                  <c:v>9688</c:v>
                </c:pt>
                <c:pt idx="2">
                  <c:v>9616</c:v>
                </c:pt>
                <c:pt idx="3">
                  <c:v>17640</c:v>
                </c:pt>
                <c:pt idx="4">
                  <c:v>16366</c:v>
                </c:pt>
                <c:pt idx="5">
                  <c:v>20972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8-4F2C-A54E-33BCC3462B4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Максимальна з/п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20480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FF-4833-942A-6E4C6E6F9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2017 р.</c:v>
                </c:pt>
                <c:pt idx="1">
                  <c:v>2018 р.</c:v>
                </c:pt>
                <c:pt idx="2">
                  <c:v>2019 р.</c:v>
                </c:pt>
                <c:pt idx="3">
                  <c:v>2020 р.</c:v>
                </c:pt>
                <c:pt idx="4">
                  <c:v>2021 р.</c:v>
                </c:pt>
                <c:pt idx="5">
                  <c:v>2022 р.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8779</c:v>
                </c:pt>
                <c:pt idx="1">
                  <c:v>16799</c:v>
                </c:pt>
                <c:pt idx="2">
                  <c:v>14517</c:v>
                </c:pt>
                <c:pt idx="3">
                  <c:v>20480</c:v>
                </c:pt>
                <c:pt idx="4">
                  <c:v>21844</c:v>
                </c:pt>
                <c:pt idx="5">
                  <c:v>27513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8-4F2C-A54E-33BCC3462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7260640"/>
        <c:axId val="66335088"/>
      </c:barChart>
      <c:catAx>
        <c:axId val="572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6335088"/>
        <c:crosses val="autoZero"/>
        <c:auto val="1"/>
        <c:lblAlgn val="ctr"/>
        <c:lblOffset val="100"/>
        <c:noMultiLvlLbl val="0"/>
      </c:catAx>
      <c:valAx>
        <c:axId val="6633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Грн.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726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solidFill>
                  <a:schemeClr val="bg1"/>
                </a:solidFill>
              </a:rPr>
              <a:t>Лікарі педіатри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68517957684696E-2"/>
                  <c:y val="-3.1963106749912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44-4578-A2A9-08EDA63EC521}"/>
                </c:ext>
              </c:extLst>
            </c:dLbl>
            <c:dLbl>
              <c:idx val="1"/>
              <c:layout>
                <c:manualLayout>
                  <c:x val="-2.4569212191816431E-2"/>
                  <c:y val="-5.8114739545296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44-4578-A2A9-08EDA63EC521}"/>
                </c:ext>
              </c:extLst>
            </c:dLbl>
            <c:dLbl>
              <c:idx val="2"/>
              <c:layout>
                <c:manualLayout>
                  <c:x val="-2.23356474471058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12160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D4-4B58-8943-1AAE303E5432}"/>
                </c:ext>
              </c:extLst>
            </c:dLbl>
            <c:dLbl>
              <c:idx val="3"/>
              <c:layout>
                <c:manualLayout>
                  <c:x val="-3.1269906425948187E-2"/>
                  <c:y val="-4.6491791636236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44-4578-A2A9-08EDA63EC521}"/>
                </c:ext>
              </c:extLst>
            </c:dLbl>
            <c:dLbl>
              <c:idx val="4"/>
              <c:layout>
                <c:manualLayout>
                  <c:x val="-6.700694234131754E-3"/>
                  <c:y val="-5.8114739545296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44-4578-A2A9-08EDA63EC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2018 р.</c:v>
                </c:pt>
                <c:pt idx="1">
                  <c:v>2019 р.</c:v>
                </c:pt>
                <c:pt idx="2">
                  <c:v>2020 р.</c:v>
                </c:pt>
                <c:pt idx="3">
                  <c:v>2021 р.</c:v>
                </c:pt>
                <c:pt idx="4">
                  <c:v>2022 р.</c:v>
                </c:pt>
              </c:strCache>
            </c:str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8607</c:v>
                </c:pt>
                <c:pt idx="1">
                  <c:v>11877</c:v>
                </c:pt>
                <c:pt idx="2">
                  <c:v>12160</c:v>
                </c:pt>
                <c:pt idx="3">
                  <c:v>13075.39</c:v>
                </c:pt>
                <c:pt idx="4">
                  <c:v>21467.65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0-41BC-BDF8-7197AFF0835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20370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D4-4B58-8943-1AAE303E5432}"/>
                </c:ext>
              </c:extLst>
            </c:dLbl>
            <c:dLbl>
              <c:idx val="3"/>
              <c:layout>
                <c:manualLayout>
                  <c:x val="-2.4569212191816431E-2"/>
                  <c:y val="-1.1622947909059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4-4578-A2A9-08EDA63EC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2018 р.</c:v>
                </c:pt>
                <c:pt idx="1">
                  <c:v>2019 р.</c:v>
                </c:pt>
                <c:pt idx="2">
                  <c:v>2020 р.</c:v>
                </c:pt>
                <c:pt idx="3">
                  <c:v>2021 р.</c:v>
                </c:pt>
                <c:pt idx="4">
                  <c:v>2022 р.</c:v>
                </c:pt>
              </c:strCache>
            </c:str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15371</c:v>
                </c:pt>
                <c:pt idx="1">
                  <c:v>15177</c:v>
                </c:pt>
                <c:pt idx="2">
                  <c:v>20370</c:v>
                </c:pt>
                <c:pt idx="3">
                  <c:v>21951.52</c:v>
                </c:pt>
                <c:pt idx="4">
                  <c:v>24833.200000000001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0-41BC-BDF8-7197AFF083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3870063"/>
        <c:axId val="1381259199"/>
      </c:barChart>
      <c:catAx>
        <c:axId val="146387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81259199"/>
        <c:crosses val="autoZero"/>
        <c:auto val="1"/>
        <c:lblAlgn val="ctr"/>
        <c:lblOffset val="100"/>
        <c:noMultiLvlLbl val="0"/>
      </c:catAx>
      <c:valAx>
        <c:axId val="138125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dirty="0"/>
                  <a:t>Грн.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6387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Середній медичний персонал</a:t>
            </a:r>
          </a:p>
        </c:rich>
      </c:tx>
      <c:layout>
        <c:manualLayout>
          <c:xMode val="edge"/>
          <c:yMode val="edge"/>
          <c:x val="0.218680315005419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332916219786944"/>
          <c:y val="0.14591412358768288"/>
          <c:w val="0.82948108901064643"/>
          <c:h val="0.79908175590616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Мінімальна з/п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35887977684593E-2"/>
                  <c:y val="-2.7574172987406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C-45C7-AB91-68E185390B0B}"/>
                </c:ext>
              </c:extLst>
            </c:dLbl>
            <c:dLbl>
              <c:idx val="1"/>
              <c:layout>
                <c:manualLayout>
                  <c:x val="-1.5535887977684629E-2"/>
                  <c:y val="-4.1361259481109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C-45C7-AB91-68E185390B0B}"/>
                </c:ext>
              </c:extLst>
            </c:dLbl>
            <c:dLbl>
              <c:idx val="2"/>
              <c:layout>
                <c:manualLayout>
                  <c:x val="-1.9419859972105814E-2"/>
                  <c:y val="-3.9063411732159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CC-45C7-AB91-68E185390B0B}"/>
                </c:ext>
              </c:extLst>
            </c:dLbl>
            <c:dLbl>
              <c:idx val="3"/>
              <c:layout>
                <c:manualLayout>
                  <c:x val="-1.9419859972105741E-2"/>
                  <c:y val="-3.67655639832087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D5-45B8-87AE-D98F201305AA}"/>
                </c:ext>
              </c:extLst>
            </c:dLbl>
            <c:dLbl>
              <c:idx val="4"/>
              <c:layout>
                <c:manualLayout>
                  <c:x val="-3.1071775955369186E-2"/>
                  <c:y val="-4.59569549790108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CC-45C7-AB91-68E185390B0B}"/>
                </c:ext>
              </c:extLst>
            </c:dLbl>
            <c:dLbl>
              <c:idx val="5"/>
              <c:layout>
                <c:manualLayout>
                  <c:x val="-2.52458179637374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CC-45C7-AB91-68E185390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2017 р.</c:v>
                </c:pt>
                <c:pt idx="1">
                  <c:v>2018 р.</c:v>
                </c:pt>
                <c:pt idx="2">
                  <c:v>2019 р.</c:v>
                </c:pt>
                <c:pt idx="3">
                  <c:v>2020 р.</c:v>
                </c:pt>
                <c:pt idx="4">
                  <c:v>2021 р.</c:v>
                </c:pt>
                <c:pt idx="5">
                  <c:v>2022 р.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3200</c:v>
                </c:pt>
                <c:pt idx="1">
                  <c:v>5232</c:v>
                </c:pt>
                <c:pt idx="2">
                  <c:v>5300</c:v>
                </c:pt>
                <c:pt idx="3">
                  <c:v>7270</c:v>
                </c:pt>
                <c:pt idx="4">
                  <c:v>8687.48</c:v>
                </c:pt>
                <c:pt idx="5">
                  <c:v>15042.77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B-4858-9A07-84621128E28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Максимальна з/п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8839719944211482E-3"/>
                  <c:y val="-3.2169868485307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CC-45C7-AB91-68E185390B0B}"/>
                </c:ext>
              </c:extLst>
            </c:dLbl>
            <c:dLbl>
              <c:idx val="3"/>
              <c:layout>
                <c:manualLayout>
                  <c:x val="0"/>
                  <c:y val="-3.44677162342581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11340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D5-45B8-87AE-D98F201305AA}"/>
                </c:ext>
              </c:extLst>
            </c:dLbl>
            <c:dLbl>
              <c:idx val="4"/>
              <c:layout>
                <c:manualLayout>
                  <c:x val="-1.5535887977684735E-2"/>
                  <c:y val="-4.7647114216885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C-45C7-AB91-68E185390B0B}"/>
                </c:ext>
              </c:extLst>
            </c:dLbl>
            <c:dLbl>
              <c:idx val="5"/>
              <c:layout>
                <c:manualLayout>
                  <c:x val="-9.7099299860530126E-3"/>
                  <c:y val="-2.620591281928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CC-45C7-AB91-68E185390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2017 р.</c:v>
                </c:pt>
                <c:pt idx="1">
                  <c:v>2018 р.</c:v>
                </c:pt>
                <c:pt idx="2">
                  <c:v>2019 р.</c:v>
                </c:pt>
                <c:pt idx="3">
                  <c:v>2020 р.</c:v>
                </c:pt>
                <c:pt idx="4">
                  <c:v>2021 р.</c:v>
                </c:pt>
                <c:pt idx="5">
                  <c:v>2022 р.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6379</c:v>
                </c:pt>
                <c:pt idx="1">
                  <c:v>10944</c:v>
                </c:pt>
                <c:pt idx="2">
                  <c:v>9482</c:v>
                </c:pt>
                <c:pt idx="3">
                  <c:v>11340</c:v>
                </c:pt>
                <c:pt idx="4">
                  <c:v>16636.939999999999</c:v>
                </c:pt>
                <c:pt idx="5">
                  <c:v>17335.939999999999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B-4858-9A07-84621128E2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397216"/>
        <c:axId val="1779265104"/>
      </c:barChart>
      <c:catAx>
        <c:axId val="653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79265104"/>
        <c:crosses val="autoZero"/>
        <c:auto val="1"/>
        <c:lblAlgn val="ctr"/>
        <c:lblOffset val="100"/>
        <c:noMultiLvlLbl val="0"/>
      </c:catAx>
      <c:valAx>
        <c:axId val="177926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Грн.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539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487598643778E-2"/>
          <c:y val="4.5849832627105382E-2"/>
          <c:w val="0.84747935086604631"/>
          <c:h val="0.88677127435277869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Аркуш1!$A$2:$A$9</c:f>
              <c:strCache>
                <c:ptCount val="8"/>
                <c:pt idx="0">
                  <c:v>2015 р.</c:v>
                </c:pt>
                <c:pt idx="1">
                  <c:v>2016 р. </c:v>
                </c:pt>
                <c:pt idx="2">
                  <c:v>2017 р.</c:v>
                </c:pt>
                <c:pt idx="3">
                  <c:v>2018 р.</c:v>
                </c:pt>
                <c:pt idx="4">
                  <c:v>2019 р.</c:v>
                </c:pt>
                <c:pt idx="5">
                  <c:v>2020 р.</c:v>
                </c:pt>
                <c:pt idx="6">
                  <c:v>2021 р.</c:v>
                </c:pt>
                <c:pt idx="7">
                  <c:v>2022 р.</c:v>
                </c:pt>
              </c:strCache>
            </c:strRef>
          </c:cat>
          <c:val>
            <c:numRef>
              <c:f>Аркуш1!$B$2:$B$9</c:f>
              <c:numCache>
                <c:formatCode>0.00%</c:formatCode>
                <c:ptCount val="8"/>
                <c:pt idx="0" formatCode="0%">
                  <c:v>0.43</c:v>
                </c:pt>
                <c:pt idx="1">
                  <c:v>0.26600000000000001</c:v>
                </c:pt>
                <c:pt idx="2">
                  <c:v>0.18</c:v>
                </c:pt>
                <c:pt idx="3">
                  <c:v>0.90700000000000003</c:v>
                </c:pt>
                <c:pt idx="4" formatCode="0%">
                  <c:v>1</c:v>
                </c:pt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4-4A68-920D-366E56C1C0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3780800"/>
        <c:axId val="66334672"/>
      </c:lineChart>
      <c:catAx>
        <c:axId val="199378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6334672"/>
        <c:crosses val="autoZero"/>
        <c:auto val="1"/>
        <c:lblAlgn val="ctr"/>
        <c:lblOffset val="100"/>
        <c:noMultiLvlLbl val="0"/>
      </c:catAx>
      <c:valAx>
        <c:axId val="6633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9378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22</a:t>
            </a:r>
            <a:r>
              <a:rPr lang="uk-UA" baseline="0" dirty="0"/>
              <a:t> 411</a:t>
            </a:r>
            <a:r>
              <a:rPr lang="uk-UA" dirty="0"/>
              <a:t>,62 грн.</a:t>
            </a:r>
          </a:p>
        </c:rich>
      </c:tx>
      <c:layout>
        <c:manualLayout>
          <c:xMode val="edge"/>
          <c:yMode val="edge"/>
          <c:x val="0.21772067805003995"/>
          <c:y val="6.2344248953419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8505067860869"/>
          <c:y val="0.26663562311113237"/>
          <c:w val="0.79062887374662361"/>
          <c:h val="0.6530044633292740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71-4C18-B5F3-1C156D5C8E5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71-4C18-B5F3-1C156D5C8E50}"/>
              </c:ext>
            </c:extLst>
          </c:dPt>
          <c:dLbls>
            <c:dLbl>
              <c:idx val="0"/>
              <c:layout>
                <c:manualLayout>
                  <c:x val="-0.11316284947705843"/>
                  <c:y val="0.103546504146173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1-4C18-B5F3-1C156D5C8E50}"/>
                </c:ext>
              </c:extLst>
            </c:dLbl>
            <c:dLbl>
              <c:idx val="1"/>
              <c:layout>
                <c:manualLayout>
                  <c:x val="0.14800720507435328"/>
                  <c:y val="-0.233673468314359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71-4C18-B5F3-1C156D5C8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8.0000000000000002E-3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71-4C18-B5F3-1C156D5C8E5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 2 247 300,56 грн.</a:t>
            </a:r>
          </a:p>
        </c:rich>
      </c:tx>
      <c:layout>
        <c:manualLayout>
          <c:xMode val="edge"/>
          <c:yMode val="edge"/>
          <c:x val="0.20818037937032396"/>
          <c:y val="7.5703730872009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DF-4B87-8EF1-4E40BD043AC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DF-4B87-8EF1-4E40BD043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0.47499999999999998</c:v>
                </c:pt>
                <c:pt idx="1">
                  <c:v>0.52500000000000002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DF-4B87-8EF1-4E40BD043A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131 913,23 грн.</a:t>
            </a:r>
          </a:p>
        </c:rich>
      </c:tx>
      <c:layout>
        <c:manualLayout>
          <c:xMode val="edge"/>
          <c:yMode val="edge"/>
          <c:x val="0.23690565883329315"/>
          <c:y val="7.5703730872009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8716674657484"/>
          <c:y val="0.25327614119254238"/>
          <c:w val="0.79215690111637216"/>
          <c:h val="0.6530044633292740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spPr>
            <a:solidFill>
              <a:schemeClr val="accent2"/>
            </a:solidFill>
          </c:spPr>
          <c:explosion val="2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E9-40A9-9272-302BFBACC8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E9-40A9-9272-302BFBACC84A}"/>
              </c:ext>
            </c:extLst>
          </c:dPt>
          <c:dLbls>
            <c:dLbl>
              <c:idx val="0"/>
              <c:layout>
                <c:manualLayout>
                  <c:x val="-5.1441297436029654E-2"/>
                  <c:y val="8.61402563267315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9-40A9-9272-302BFBACC84A}"/>
                </c:ext>
              </c:extLst>
            </c:dLbl>
            <c:dLbl>
              <c:idx val="1"/>
              <c:layout>
                <c:manualLayout>
                  <c:x val="0.11001606762218465"/>
                  <c:y val="-0.286357163820559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9-40A9-9272-302BFBACC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5.1999999999999998E-2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9-40A9-9272-302BFBACC8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Доросле населення</a:t>
            </a:r>
          </a:p>
        </c:rich>
      </c:tx>
      <c:layout>
        <c:manualLayout>
          <c:xMode val="edge"/>
          <c:yMode val="edge"/>
          <c:x val="0.198105348429242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488885519349372E-2"/>
          <c:y val="0.10265596093299494"/>
          <c:w val="0.74278308565643913"/>
          <c:h val="0.8470139321183644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Доросле населення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15-4F4D-A477-FFC65C39A4E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15-4F4D-A477-FFC65C39A4E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35,2%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15-4F4D-A477-FFC65C39A4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64,8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15-4F4D-A477-FFC65C39A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Не задекларовано</c:v>
                </c:pt>
                <c:pt idx="1">
                  <c:v>Задекларовано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0.36199999999999999</c:v>
                </c:pt>
                <c:pt idx="1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6-4671-A96C-6CAC47626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0 грн.</a:t>
            </a:r>
          </a:p>
        </c:rich>
      </c:tx>
      <c:layout>
        <c:manualLayout>
          <c:xMode val="edge"/>
          <c:yMode val="edge"/>
          <c:x val="0.40947361873005844"/>
          <c:y val="6.2344158091356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39687428944187"/>
          <c:y val="0.26663571660496527"/>
          <c:w val="0.79062887374662361"/>
          <c:h val="0.6530044633292740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D2-428E-8455-A2B65D697D21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D2-428E-8455-A2B65D697D21}"/>
              </c:ext>
            </c:extLst>
          </c:dPt>
          <c:dLbls>
            <c:dLbl>
              <c:idx val="0"/>
              <c:layout>
                <c:manualLayout>
                  <c:x val="-9.398759615576259E-2"/>
                  <c:y val="-0.330069980164043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28E-8455-A2B65D697D21}"/>
                </c:ext>
              </c:extLst>
            </c:dLbl>
            <c:dLbl>
              <c:idx val="1"/>
              <c:layout>
                <c:manualLayout>
                  <c:x val="0.14800720507435328"/>
                  <c:y val="-0.233673468314359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2-428E-8455-A2B65D697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2-428E-8455-A2B65D697D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К-сть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21425960040754E-2"/>
                  <c:y val="-8.6148970509121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A-405C-AD31-D8A028D4182D}"/>
                </c:ext>
              </c:extLst>
            </c:dLbl>
            <c:dLbl>
              <c:idx val="1"/>
              <c:layout>
                <c:manualLayout>
                  <c:x val="-3.6537600508113083E-2"/>
                  <c:y val="0.124362106910549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A-405C-AD31-D8A028D4182D}"/>
                </c:ext>
              </c:extLst>
            </c:dLbl>
            <c:dLbl>
              <c:idx val="2"/>
              <c:layout>
                <c:manualLayout>
                  <c:x val="-4.6805286354439549E-2"/>
                  <c:y val="-0.140807355602288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A-405C-AD31-D8A028D41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 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2</c:v>
                </c:pt>
                <c:pt idx="1">
                  <c:v>2.8</c:v>
                </c:pt>
                <c:pt idx="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EE-40A1-BDDF-FB68D4F094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98297839"/>
        <c:axId val="1296915487"/>
      </c:lineChart>
      <c:catAx>
        <c:axId val="129829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6915487"/>
        <c:crosses val="autoZero"/>
        <c:auto val="1"/>
        <c:lblAlgn val="ctr"/>
        <c:lblOffset val="100"/>
        <c:noMultiLvlLbl val="0"/>
      </c:catAx>
      <c:valAx>
        <c:axId val="129691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829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К-сть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835357071576144E-2"/>
                  <c:y val="-9.7177966061052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0-4041-8BBC-E78C6A68CCC0}"/>
                </c:ext>
              </c:extLst>
            </c:dLbl>
            <c:dLbl>
              <c:idx val="1"/>
              <c:layout>
                <c:manualLayout>
                  <c:x val="-2.1745918069142074E-2"/>
                  <c:y val="8.1190254182421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0-4041-8BBC-E78C6A68CCC0}"/>
                </c:ext>
              </c:extLst>
            </c:dLbl>
            <c:dLbl>
              <c:idx val="2"/>
              <c:layout>
                <c:manualLayout>
                  <c:x val="-4.5924796074010212E-2"/>
                  <c:y val="-0.127631076834328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0-4041-8BBC-E78C6A68C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1.9</c:v>
                </c:pt>
                <c:pt idx="1">
                  <c:v>2.7</c:v>
                </c:pt>
                <c:pt idx="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21-4353-8E94-2D16ADF6DA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16891519"/>
        <c:axId val="1296935039"/>
      </c:lineChart>
      <c:catAx>
        <c:axId val="1016891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6935039"/>
        <c:crosses val="autoZero"/>
        <c:auto val="1"/>
        <c:lblAlgn val="ctr"/>
        <c:lblOffset val="100"/>
        <c:noMultiLvlLbl val="0"/>
      </c:catAx>
      <c:valAx>
        <c:axId val="1296935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1689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К-сть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631865424139E-17"/>
                  <c:y val="-4.9412291098978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AF-4C02-91AD-A9656F38834B}"/>
                </c:ext>
              </c:extLst>
            </c:dLbl>
            <c:dLbl>
              <c:idx val="2"/>
              <c:layout>
                <c:manualLayout>
                  <c:x val="-1.3923637073273414E-3"/>
                  <c:y val="-4.2353392370553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AF-4C02-91AD-A9656F38834B}"/>
                </c:ext>
              </c:extLst>
            </c:dLbl>
            <c:dLbl>
              <c:idx val="5"/>
              <c:layout>
                <c:manualLayout>
                  <c:x val="-2.7847274146546828E-3"/>
                  <c:y val="-2.1176696185276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AF-4C02-91AD-A9656F388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Амб.№1</c:v>
                </c:pt>
                <c:pt idx="1">
                  <c:v>Амб.№2</c:v>
                </c:pt>
                <c:pt idx="2">
                  <c:v>Амб.№3</c:v>
                </c:pt>
                <c:pt idx="3">
                  <c:v>Амб.№4</c:v>
                </c:pt>
                <c:pt idx="4">
                  <c:v>Амб.№5</c:v>
                </c:pt>
                <c:pt idx="5">
                  <c:v>Амб.№6</c:v>
                </c:pt>
                <c:pt idx="6">
                  <c:v>Амб. №7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23340</c:v>
                </c:pt>
                <c:pt idx="1">
                  <c:v>17023</c:v>
                </c:pt>
                <c:pt idx="2">
                  <c:v>18700</c:v>
                </c:pt>
                <c:pt idx="3">
                  <c:v>2483</c:v>
                </c:pt>
                <c:pt idx="4">
                  <c:v>24573</c:v>
                </c:pt>
                <c:pt idx="5">
                  <c:v>4032</c:v>
                </c:pt>
                <c:pt idx="6">
                  <c:v>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8-4264-B82F-8CBFB78D3C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5206783"/>
        <c:axId val="1286947519"/>
      </c:barChart>
      <c:catAx>
        <c:axId val="133520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86947519"/>
        <c:crosses val="autoZero"/>
        <c:auto val="1"/>
        <c:lblAlgn val="ctr"/>
        <c:lblOffset val="100"/>
        <c:noMultiLvlLbl val="0"/>
      </c:catAx>
      <c:valAx>
        <c:axId val="128694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3520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325802559077E-2"/>
          <c:y val="0.11724485490744069"/>
          <c:w val="0.91816745370814024"/>
          <c:h val="0.77616806148454243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К-сть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5151128723793547E-2"/>
                  <c:y val="-0.149071590099818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4B-4D37-87F6-ED22D7141B9C}"/>
                </c:ext>
              </c:extLst>
            </c:dLbl>
            <c:dLbl>
              <c:idx val="2"/>
              <c:layout>
                <c:manualLayout>
                  <c:x val="-5.0874607515531432E-2"/>
                  <c:y val="-8.6857135159066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B-4D37-87F6-ED22D7141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3.2</c:v>
                </c:pt>
                <c:pt idx="2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17-4EBC-81D2-E97687588B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9172815"/>
        <c:axId val="1345378751"/>
      </c:lineChart>
      <c:catAx>
        <c:axId val="134917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5378751"/>
        <c:crosses val="autoZero"/>
        <c:auto val="1"/>
        <c:lblAlgn val="ctr"/>
        <c:lblOffset val="100"/>
        <c:noMultiLvlLbl val="0"/>
      </c:catAx>
      <c:valAx>
        <c:axId val="134537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917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008141392797638E-2"/>
          <c:y val="3.3520511482716238E-2"/>
          <c:w val="0.93289727189346983"/>
          <c:h val="0.78188055978123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Амб.№1</c:v>
                </c:pt>
                <c:pt idx="1">
                  <c:v>Амб.№2</c:v>
                </c:pt>
                <c:pt idx="2">
                  <c:v>Амб.№3</c:v>
                </c:pt>
                <c:pt idx="3">
                  <c:v>Амб.№4</c:v>
                </c:pt>
                <c:pt idx="4">
                  <c:v>Амб.№5</c:v>
                </c:pt>
                <c:pt idx="5">
                  <c:v>Амб.№6</c:v>
                </c:pt>
                <c:pt idx="6">
                  <c:v>Амб. №7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111</c:v>
                </c:pt>
                <c:pt idx="1">
                  <c:v>205</c:v>
                </c:pt>
                <c:pt idx="2">
                  <c:v>154</c:v>
                </c:pt>
                <c:pt idx="3">
                  <c:v>58</c:v>
                </c:pt>
                <c:pt idx="4">
                  <c:v>591</c:v>
                </c:pt>
                <c:pt idx="5">
                  <c:v>19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9-418E-AC75-1273614B65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49170415"/>
        <c:axId val="1296928383"/>
        <c:axId val="0"/>
      </c:bar3DChart>
      <c:catAx>
        <c:axId val="134917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6928383"/>
        <c:crosses val="autoZero"/>
        <c:auto val="1"/>
        <c:lblAlgn val="ctr"/>
        <c:lblOffset val="100"/>
        <c:noMultiLvlLbl val="0"/>
      </c:catAx>
      <c:valAx>
        <c:axId val="129692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917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315888953028331E-2"/>
          <c:y val="4.3195587590241211E-2"/>
          <c:w val="0.9151301136438228"/>
          <c:h val="0.88189885396899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Відсоток відвідувань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540947409231761E-3"/>
                  <c:y val="-5.829126408615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3-4F90-9996-F04819C4B37F}"/>
                </c:ext>
              </c:extLst>
            </c:dLbl>
            <c:dLbl>
              <c:idx val="1"/>
              <c:layout>
                <c:manualLayout>
                  <c:x val="6.9081894818463522E-3"/>
                  <c:y val="-5.486236619873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C3-4F90-9996-F04819C4B37F}"/>
                </c:ext>
              </c:extLst>
            </c:dLbl>
            <c:dLbl>
              <c:idx val="2"/>
              <c:layout>
                <c:manualLayout>
                  <c:x val="8.6352368523079405E-3"/>
                  <c:y val="-2.74311830993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C3-4F90-9996-F04819C4B37F}"/>
                </c:ext>
              </c:extLst>
            </c:dLbl>
            <c:dLbl>
              <c:idx val="3"/>
              <c:layout>
                <c:manualLayout>
                  <c:x val="0"/>
                  <c:y val="-1.714448943710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C3-4F90-9996-F04819C4B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0.379</c:v>
                </c:pt>
                <c:pt idx="1">
                  <c:v>0.38600000000000001</c:v>
                </c:pt>
                <c:pt idx="2">
                  <c:v>0.52300000000000002</c:v>
                </c:pt>
                <c:pt idx="3">
                  <c:v>0.44900000000000001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F-49C5-B668-9B22549474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49167215"/>
        <c:axId val="1345368767"/>
        <c:axId val="0"/>
      </c:bar3DChart>
      <c:catAx>
        <c:axId val="134916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5368767"/>
        <c:crosses val="autoZero"/>
        <c:auto val="1"/>
        <c:lblAlgn val="ctr"/>
        <c:lblOffset val="100"/>
        <c:noMultiLvlLbl val="0"/>
      </c:catAx>
      <c:valAx>
        <c:axId val="1345368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916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solidFill>
                  <a:schemeClr val="bg1"/>
                </a:solidFill>
              </a:rPr>
              <a:t>До лікарів ЗПСЛ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114362546452784E-3"/>
                  <c:y val="-0.33920038796398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6F-4D2F-882B-86E5FCD37009}"/>
                </c:ext>
              </c:extLst>
            </c:dLbl>
            <c:dLbl>
              <c:idx val="1"/>
              <c:layout>
                <c:manualLayout>
                  <c:x val="1.4677853461315804E-2"/>
                  <c:y val="-0.27087228074654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F-4D2F-882B-86E5FCD37009}"/>
                </c:ext>
              </c:extLst>
            </c:dLbl>
            <c:dLbl>
              <c:idx val="2"/>
              <c:layout>
                <c:manualLayout>
                  <c:x val="-0.10390512661300871"/>
                  <c:y val="-0.33030581978588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6F-4D2F-882B-86E5FCD37009}"/>
                </c:ext>
              </c:extLst>
            </c:dLbl>
            <c:dLbl>
              <c:idx val="3"/>
              <c:layout>
                <c:manualLayout>
                  <c:x val="-7.4114362546452784E-3"/>
                  <c:y val="-0.36385599306062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BE-4A5F-934A-2E310F98C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0.22700000000000001</c:v>
                </c:pt>
                <c:pt idx="1">
                  <c:v>0.16200000000000001</c:v>
                </c:pt>
                <c:pt idx="2">
                  <c:v>0.48</c:v>
                </c:pt>
                <c:pt idx="3" formatCode="0%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F-448F-A20E-8744BB68A5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295521775"/>
        <c:axId val="1296916319"/>
        <c:axId val="0"/>
      </c:bar3DChart>
      <c:catAx>
        <c:axId val="129552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6916319"/>
        <c:crosses val="autoZero"/>
        <c:auto val="1"/>
        <c:lblAlgn val="ctr"/>
        <c:lblOffset val="100"/>
        <c:noMultiLvlLbl val="0"/>
      </c:catAx>
      <c:valAx>
        <c:axId val="129691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552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До лікарів педіатрів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0"/>
                  <c:y val="-2.06372379807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71-4613-87AD-27E2963B7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0.61799999999999999</c:v>
                </c:pt>
                <c:pt idx="1">
                  <c:v>0.745</c:v>
                </c:pt>
                <c:pt idx="2">
                  <c:v>0.65100000000000002</c:v>
                </c:pt>
                <c:pt idx="3">
                  <c:v>0.77400000000000002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2-4162-9C91-E3676C1340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49154815"/>
        <c:axId val="1296933791"/>
        <c:axId val="0"/>
      </c:bar3DChart>
      <c:catAx>
        <c:axId val="134915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6933791"/>
        <c:crosses val="autoZero"/>
        <c:auto val="1"/>
        <c:lblAlgn val="ctr"/>
        <c:lblOffset val="100"/>
        <c:noMultiLvlLbl val="0"/>
      </c:catAx>
      <c:valAx>
        <c:axId val="129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915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700" dirty="0">
                <a:solidFill>
                  <a:schemeClr val="bg1"/>
                </a:solidFill>
              </a:rPr>
              <a:t>Виконання плану </a:t>
            </a:r>
            <a:r>
              <a:rPr lang="uk-UA" sz="1700" dirty="0" err="1">
                <a:solidFill>
                  <a:schemeClr val="bg1"/>
                </a:solidFill>
              </a:rPr>
              <a:t>флюорообстенжень</a:t>
            </a:r>
            <a:r>
              <a:rPr lang="uk-UA" sz="17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uk-UA" sz="1700" dirty="0">
                <a:solidFill>
                  <a:schemeClr val="bg1"/>
                </a:solidFill>
              </a:rPr>
              <a:t>за 2021 рік по амбулаторіям ЗПСМ </a:t>
            </a:r>
          </a:p>
        </c:rich>
      </c:tx>
      <c:layout>
        <c:manualLayout>
          <c:xMode val="edge"/>
          <c:yMode val="edge"/>
          <c:x val="0.12049780624671953"/>
          <c:y val="1.423753212730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0217231666644095E-2"/>
          <c:y val="0.24261124759975342"/>
          <c:w val="0.92499184717861138"/>
          <c:h val="0.64703562832669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Відсоток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251385152196062E-3"/>
                  <c:y val="-5.3702383685107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6A-4712-BD2A-D63401C9CA90}"/>
                </c:ext>
              </c:extLst>
            </c:dLbl>
            <c:dLbl>
              <c:idx val="1"/>
              <c:layout>
                <c:manualLayout>
                  <c:x val="-1.941712838406565E-3"/>
                  <c:y val="-5.3702383685107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6A-4712-BD2A-D63401C9CA90}"/>
                </c:ext>
              </c:extLst>
            </c:dLbl>
            <c:dLbl>
              <c:idx val="2"/>
              <c:layout>
                <c:manualLayout>
                  <c:x val="-5.8251385152195889E-3"/>
                  <c:y val="-4.9866499136170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26-4477-A0A3-DB110A5C86C6}"/>
                </c:ext>
              </c:extLst>
            </c:dLbl>
            <c:dLbl>
              <c:idx val="3"/>
              <c:layout>
                <c:manualLayout>
                  <c:x val="5.8251385152195889E-3"/>
                  <c:y val="-3.4522960940425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6A-4712-BD2A-D63401C9CA90}"/>
                </c:ext>
              </c:extLst>
            </c:dLbl>
            <c:dLbl>
              <c:idx val="4"/>
              <c:layout>
                <c:manualLayout>
                  <c:x val="3.883425676813059E-3"/>
                  <c:y val="3.83588454893622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26-4477-A0A3-DB110A5C86C6}"/>
                </c:ext>
              </c:extLst>
            </c:dLbl>
            <c:dLbl>
              <c:idx val="5"/>
              <c:layout>
                <c:manualLayout>
                  <c:x val="0"/>
                  <c:y val="-2.68511918425536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512926074099735E-2"/>
                      <c:h val="8.6978833166205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6A-4712-BD2A-D63401C9CA90}"/>
                </c:ext>
              </c:extLst>
            </c:dLbl>
            <c:dLbl>
              <c:idx val="6"/>
              <c:layout>
                <c:manualLayout>
                  <c:x val="0"/>
                  <c:y val="-2.68511918425535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70-4658-B5A0-77EEA6789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Амб.№1</c:v>
                </c:pt>
                <c:pt idx="1">
                  <c:v>Амб.№2</c:v>
                </c:pt>
                <c:pt idx="2">
                  <c:v>Амб.№3</c:v>
                </c:pt>
                <c:pt idx="3">
                  <c:v>Амб.№4</c:v>
                </c:pt>
                <c:pt idx="4">
                  <c:v>Амб.№5</c:v>
                </c:pt>
                <c:pt idx="5">
                  <c:v>Амб.№6</c:v>
                </c:pt>
                <c:pt idx="6">
                  <c:v>Амб.№7</c:v>
                </c:pt>
              </c:strCache>
            </c:strRef>
          </c:cat>
          <c:val>
            <c:numRef>
              <c:f>Аркуш1!$B$2:$B$8</c:f>
              <c:numCache>
                <c:formatCode>0.00%</c:formatCode>
                <c:ptCount val="7"/>
                <c:pt idx="0">
                  <c:v>0.98399999999999999</c:v>
                </c:pt>
                <c:pt idx="1">
                  <c:v>0.98399999999999999</c:v>
                </c:pt>
                <c:pt idx="2">
                  <c:v>0.96199999999999997</c:v>
                </c:pt>
                <c:pt idx="3">
                  <c:v>0.98599999999999999</c:v>
                </c:pt>
                <c:pt idx="4">
                  <c:v>1</c:v>
                </c:pt>
                <c:pt idx="5">
                  <c:v>0.95499999999999996</c:v>
                </c:pt>
                <c:pt idx="6" formatCode="General">
                  <c:v>0.96499999999999997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7-4643-AF5C-A8ED6E7F1C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2980207"/>
        <c:axId val="1345376671"/>
      </c:barChart>
      <c:catAx>
        <c:axId val="129298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45376671"/>
        <c:crosses val="autoZero"/>
        <c:auto val="1"/>
        <c:lblAlgn val="ctr"/>
        <c:lblOffset val="100"/>
        <c:noMultiLvlLbl val="0"/>
      </c:catAx>
      <c:valAx>
        <c:axId val="134537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298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Дитяче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139264632836234"/>
          <c:y val="0.20128408383146348"/>
          <c:w val="0.48356575952092856"/>
          <c:h val="0.73707992666446798"/>
        </c:manualLayout>
      </c:layout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Відсоток виконання плану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403884514435698E-2"/>
          <c:y val="0.20780389153483475"/>
          <c:w val="0.84059580052493443"/>
          <c:h val="0.63300062634216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AB8-4F19-AFA7-57687B54F6A9}"/>
                </c:ext>
              </c:extLst>
            </c:dLbl>
            <c:dLbl>
              <c:idx val="1"/>
              <c:layout>
                <c:manualLayout>
                  <c:x val="2.8001792114694828E-3"/>
                  <c:y val="-1.21580547112462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B8-4F19-AFA7-57687B54F6A9}"/>
                </c:ext>
              </c:extLst>
            </c:dLbl>
            <c:dLbl>
              <c:idx val="2"/>
              <c:layout>
                <c:manualLayout>
                  <c:x val="0"/>
                  <c:y val="-3.34346504559271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AB8-4F19-AFA7-57687B54F6A9}"/>
                </c:ext>
              </c:extLst>
            </c:dLbl>
            <c:dLbl>
              <c:idx val="3"/>
              <c:layout>
                <c:manualLayout>
                  <c:x val="5.1997343578020485E-3"/>
                  <c:y val="-6.07902735562310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94-429A-A15D-BFB933EFC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 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0.99399999999999999</c:v>
                </c:pt>
                <c:pt idx="1">
                  <c:v>0.96299999999999997</c:v>
                </c:pt>
                <c:pt idx="2">
                  <c:v>0.96899999999999997</c:v>
                </c:pt>
                <c:pt idx="3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1-4D56-842B-CB6F54B63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49160415"/>
        <c:axId val="1296927551"/>
        <c:axId val="0"/>
      </c:bar3DChart>
      <c:catAx>
        <c:axId val="1349160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96927551"/>
        <c:crosses val="autoZero"/>
        <c:auto val="1"/>
        <c:lblAlgn val="ctr"/>
        <c:lblOffset val="100"/>
        <c:noMultiLvlLbl val="0"/>
      </c:catAx>
      <c:valAx>
        <c:axId val="1296927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34916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700" dirty="0"/>
              <a:t>Виявлено </a:t>
            </a:r>
            <a:r>
              <a:rPr lang="uk-UA" sz="1700" dirty="0" err="1"/>
              <a:t>онкозахворювань</a:t>
            </a:r>
            <a:r>
              <a:rPr lang="uk-UA" sz="1700" dirty="0"/>
              <a:t> (випадків/на 10 </a:t>
            </a:r>
            <a:r>
              <a:rPr lang="uk-UA" sz="1700" dirty="0" err="1"/>
              <a:t>тис.нас</a:t>
            </a:r>
            <a:r>
              <a:rPr lang="uk-UA" sz="1700" dirty="0"/>
              <a:t>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179766180902139E-2"/>
          <c:y val="0.16900152123261469"/>
          <c:w val="0.85724537522883015"/>
          <c:h val="0.75297798848867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6.2743656591616364E-3"/>
                  <c:y val="-3.147477455657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9-4FC9-90D5-09436E382B1A}"/>
                </c:ext>
              </c:extLst>
            </c:dLbl>
            <c:dLbl>
              <c:idx val="3"/>
              <c:layout>
                <c:manualLayout>
                  <c:x val="6.2743656591616364E-3"/>
                  <c:y val="-3.719746083959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9-4FC9-90D5-09436E382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183</c:v>
                </c:pt>
                <c:pt idx="1">
                  <c:v>162</c:v>
                </c:pt>
                <c:pt idx="2">
                  <c:v>135</c:v>
                </c:pt>
                <c:pt idx="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6-4FE6-B482-2817A7C2C8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35208383"/>
        <c:axId val="1061825951"/>
        <c:axId val="0"/>
      </c:bar3DChart>
      <c:catAx>
        <c:axId val="133520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61825951"/>
        <c:crosses val="autoZero"/>
        <c:auto val="1"/>
        <c:lblAlgn val="ctr"/>
        <c:lblOffset val="100"/>
        <c:noMultiLvlLbl val="0"/>
      </c:catAx>
      <c:valAx>
        <c:axId val="106182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3520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739439067742695E-2"/>
          <c:y val="3.4765016359081129E-2"/>
          <c:w val="0.92126053591354062"/>
          <c:h val="0.785344190824171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539395698202038E-17"/>
                  <c:y val="-1.720656373309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C-4782-B71F-A278476461D0}"/>
                </c:ext>
              </c:extLst>
            </c:dLbl>
            <c:dLbl>
              <c:idx val="1"/>
              <c:layout>
                <c:manualLayout>
                  <c:x val="7.4372762375393411E-3"/>
                  <c:y val="-3.195504693288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C-4782-B71F-A278476461D0}"/>
                </c:ext>
              </c:extLst>
            </c:dLbl>
            <c:dLbl>
              <c:idx val="2"/>
              <c:layout>
                <c:manualLayout>
                  <c:x val="7.4372762375393411E-3"/>
                  <c:y val="-2.949696639958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0C-4782-B71F-A278476461D0}"/>
                </c:ext>
              </c:extLst>
            </c:dLbl>
            <c:dLbl>
              <c:idx val="3"/>
              <c:layout>
                <c:manualLayout>
                  <c:x val="1.102999836969428E-2"/>
                  <c:y val="-1.883002229949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E-4EBA-A663-39DD760F3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4740</c:v>
                </c:pt>
                <c:pt idx="1">
                  <c:v>7172</c:v>
                </c:pt>
                <c:pt idx="2">
                  <c:v>2898</c:v>
                </c:pt>
                <c:pt idx="3">
                  <c:v>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C-4782-B71F-A278476461D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Виконання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48746930220311E-2"/>
                  <c:y val="-3.932928853278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C-4782-B71F-A278476461D0}"/>
                </c:ext>
              </c:extLst>
            </c:dLbl>
            <c:dLbl>
              <c:idx val="1"/>
              <c:layout>
                <c:manualLayout>
                  <c:x val="3.4211470692680969E-2"/>
                  <c:y val="-2.458080533298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C-4782-B71F-A278476461D0}"/>
                </c:ext>
              </c:extLst>
            </c:dLbl>
            <c:dLbl>
              <c:idx val="2"/>
              <c:layout>
                <c:manualLayout>
                  <c:x val="2.2311828712617915E-2"/>
                  <c:y val="-2.458080533298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C-4782-B71F-A278476461D0}"/>
                </c:ext>
              </c:extLst>
            </c:dLbl>
            <c:dLbl>
              <c:idx val="3"/>
              <c:layout>
                <c:manualLayout>
                  <c:x val="1.2605712422507747E-2"/>
                  <c:y val="-2.690003185641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8E-4EBA-A663-39DD760F3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4218</c:v>
                </c:pt>
                <c:pt idx="1">
                  <c:v>3430</c:v>
                </c:pt>
                <c:pt idx="2">
                  <c:v>1620</c:v>
                </c:pt>
                <c:pt idx="3">
                  <c:v>2790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C-4782-B71F-A27847646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929465695"/>
        <c:axId val="2016715567"/>
        <c:axId val="0"/>
      </c:bar3DChart>
      <c:catAx>
        <c:axId val="192946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16715567"/>
        <c:crosses val="autoZero"/>
        <c:auto val="1"/>
        <c:lblAlgn val="ctr"/>
        <c:lblOffset val="100"/>
        <c:noMultiLvlLbl val="0"/>
      </c:catAx>
      <c:valAx>
        <c:axId val="201671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2946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25387651919544"/>
          <c:y val="4.6265241542525509E-2"/>
          <c:w val="0.18629639103535317"/>
          <c:h val="0.13786942342347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6295569943686534E-3"/>
                  <c:y val="-0.354742227125380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11-4EE3-AF53-84C14D3334B1}"/>
                </c:ext>
              </c:extLst>
            </c:dLbl>
            <c:dLbl>
              <c:idx val="1"/>
              <c:layout>
                <c:manualLayout>
                  <c:x val="-5.4697213781520586E-2"/>
                  <c:y val="-0.402189430533637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1-4EE3-AF53-84C14D3334B1}"/>
                </c:ext>
              </c:extLst>
            </c:dLbl>
            <c:dLbl>
              <c:idx val="2"/>
              <c:layout>
                <c:manualLayout>
                  <c:x val="-7.0208989873064245E-2"/>
                  <c:y val="-0.410267097458049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11-4EE3-AF53-84C14D333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1290</c:v>
                </c:pt>
                <c:pt idx="1">
                  <c:v>1783</c:v>
                </c:pt>
                <c:pt idx="2">
                  <c:v>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4-42B0-BE4A-B01C177ECC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34862640"/>
        <c:axId val="1734879280"/>
        <c:axId val="0"/>
      </c:bar3DChart>
      <c:catAx>
        <c:axId val="173486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34879280"/>
        <c:crosses val="autoZero"/>
        <c:auto val="1"/>
        <c:lblAlgn val="ctr"/>
        <c:lblOffset val="100"/>
        <c:noMultiLvlLbl val="0"/>
      </c:catAx>
      <c:valAx>
        <c:axId val="173487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3486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359</c:v>
                </c:pt>
                <c:pt idx="1">
                  <c:v>398</c:v>
                </c:pt>
                <c:pt idx="2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2-44DD-A08D-80EBA7885C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9391247"/>
        <c:axId val="651051183"/>
      </c:lineChart>
      <c:catAx>
        <c:axId val="38939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51051183"/>
        <c:crosses val="autoZero"/>
        <c:auto val="1"/>
        <c:lblAlgn val="ctr"/>
        <c:lblOffset val="100"/>
        <c:noMultiLvlLbl val="0"/>
      </c:catAx>
      <c:valAx>
        <c:axId val="65105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39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411139689448726E-2"/>
                  <c:y val="-2.907858826583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F5-4CD0-81EF-0DCC15066D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417</c:v>
                </c:pt>
                <c:pt idx="1">
                  <c:v>330</c:v>
                </c:pt>
                <c:pt idx="2">
                  <c:v>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3D-412C-B30D-9072C31FEA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9976063"/>
        <c:axId val="394675103"/>
      </c:lineChart>
      <c:catAx>
        <c:axId val="38997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4675103"/>
        <c:crosses val="autoZero"/>
        <c:auto val="1"/>
        <c:lblAlgn val="ctr"/>
        <c:lblOffset val="100"/>
        <c:noMultiLvlLbl val="0"/>
      </c:catAx>
      <c:valAx>
        <c:axId val="39467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97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85974721281546E-2"/>
          <c:y val="4.4081211832173471E-2"/>
          <c:w val="0.9291728780710895"/>
          <c:h val="0.82208754576974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поширеність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242233637104538E-17"/>
                  <c:y val="-3.684403454197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AB-4AC9-9269-7437AF96CB9E}"/>
                </c:ext>
              </c:extLst>
            </c:dLbl>
            <c:dLbl>
              <c:idx val="1"/>
              <c:layout>
                <c:manualLayout>
                  <c:x val="-2.0462711796186443E-3"/>
                  <c:y val="-2.107020296129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AB-4AC9-9269-7437AF96CB9E}"/>
                </c:ext>
              </c:extLst>
            </c:dLbl>
            <c:dLbl>
              <c:idx val="2"/>
              <c:layout>
                <c:manualLayout>
                  <c:x val="-2.2322626794303441E-3"/>
                  <c:y val="-4.0044739055311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AB-4AC9-9269-7437AF96CB9E}"/>
                </c:ext>
              </c:extLst>
            </c:dLbl>
            <c:dLbl>
              <c:idx val="3"/>
              <c:layout>
                <c:manualLayout>
                  <c:x val="-4.6019544899313222E-3"/>
                  <c:y val="-2.12790242853581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44-4D29-8127-1F464A597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 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9714.9</c:v>
                </c:pt>
                <c:pt idx="1">
                  <c:v>6296.5</c:v>
                </c:pt>
                <c:pt idx="2">
                  <c:v>5510</c:v>
                </c:pt>
                <c:pt idx="3">
                  <c:v>3773.2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AC9-9269-7437AF96CB9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захворюваність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523845415154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AB-4AC9-9269-7437AF96CB9E}"/>
                </c:ext>
              </c:extLst>
            </c:dLbl>
            <c:dLbl>
              <c:idx val="1"/>
              <c:layout>
                <c:manualLayout>
                  <c:x val="2.7950355865224517E-3"/>
                  <c:y val="-1.5296315788749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AB-4AC9-9269-7437AF96CB9E}"/>
                </c:ext>
              </c:extLst>
            </c:dLbl>
            <c:dLbl>
              <c:idx val="2"/>
              <c:layout>
                <c:manualLayout>
                  <c:x val="0"/>
                  <c:y val="-1.2601513916107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AB-4AC9-9269-7437AF96CB9E}"/>
                </c:ext>
              </c:extLst>
            </c:dLbl>
            <c:dLbl>
              <c:idx val="3"/>
              <c:layout>
                <c:manualLayout>
                  <c:x val="-3.4514658674484914E-3"/>
                  <c:y val="-0.158023866763347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44-4D29-8127-1F464A597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 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1891.1</c:v>
                </c:pt>
                <c:pt idx="1">
                  <c:v>1639.8</c:v>
                </c:pt>
                <c:pt idx="2">
                  <c:v>1779.1</c:v>
                </c:pt>
                <c:pt idx="3">
                  <c:v>610.79999999999995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B-4AC9-9269-7437AF96CB9E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901590561911714E-3"/>
                  <c:y val="-2.67172192471165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AB-4AC9-9269-7437AF96CB9E}"/>
                </c:ext>
              </c:extLst>
            </c:dLbl>
            <c:dLbl>
              <c:idx val="1"/>
              <c:layout>
                <c:manualLayout>
                  <c:x val="2.236050571276808E-2"/>
                  <c:y val="-8.35804089303663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AB-4AC9-9269-7437AF96CB9E}"/>
                </c:ext>
              </c:extLst>
            </c:dLbl>
            <c:dLbl>
              <c:idx val="2"/>
              <c:layout>
                <c:manualLayout>
                  <c:x val="4.4644638345912634E-3"/>
                  <c:y val="-6.774171198152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AB-4AC9-9269-7437AF96C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 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DAB-4AC9-9269-7437AF96CB9E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925948211439124E-3"/>
                  <c:y val="6.8802452934123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AB-4AC9-9269-7437AF96CB9E}"/>
                </c:ext>
              </c:extLst>
            </c:dLbl>
            <c:dLbl>
              <c:idx val="1"/>
              <c:layout>
                <c:manualLayout>
                  <c:x val="2.79506321409601E-3"/>
                  <c:y val="-1.3695886393830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AB-4AC9-9269-7437AF96CB9E}"/>
                </c:ext>
              </c:extLst>
            </c:dLbl>
            <c:dLbl>
              <c:idx val="2"/>
              <c:layout>
                <c:manualLayout>
                  <c:x val="1.0045043627830178E-2"/>
                  <c:y val="-7.9615955172592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AB-4AC9-9269-7437AF96C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 </c:v>
                </c:pt>
              </c:strCache>
            </c:strRef>
          </c:cat>
          <c:val>
            <c:numRef>
              <c:f>Аркуш1!$E$2:$E$5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1DAB-4AC9-9269-7437AF96CB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810655"/>
        <c:axId val="717722239"/>
      </c:barChart>
      <c:catAx>
        <c:axId val="60481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17722239"/>
        <c:crosses val="autoZero"/>
        <c:auto val="1"/>
        <c:lblAlgn val="ctr"/>
        <c:lblOffset val="100"/>
        <c:noMultiLvlLbl val="0"/>
      </c:catAx>
      <c:valAx>
        <c:axId val="71772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481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1119391005606775"/>
          <c:y val="0.94810607789649504"/>
          <c:w val="0.65647870289941546"/>
          <c:h val="5.1894026025516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807805763012961E-2"/>
          <c:y val="4.8427821044510044E-2"/>
          <c:w val="0.90180549000581622"/>
          <c:h val="0.7469812053810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поширеність ГХ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868392544032999E-3"/>
                  <c:y val="-2.1140316143440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7B-4E8B-99B9-A0AC4145A49E}"/>
                </c:ext>
              </c:extLst>
            </c:dLbl>
            <c:dLbl>
              <c:idx val="2"/>
              <c:layout>
                <c:manualLayout>
                  <c:x val="4.2594399138363376E-3"/>
                  <c:y val="-2.36083516971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A5-4FEE-996A-9875E318E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2864.7</c:v>
                </c:pt>
                <c:pt idx="1">
                  <c:v>1696.1</c:v>
                </c:pt>
                <c:pt idx="2">
                  <c:v>1146</c:v>
                </c:pt>
                <c:pt idx="3">
                  <c:v>829.5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6-4442-B45B-A9A45222EFD7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захворюваність на ГХ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86537147844499E-2"/>
                  <c:y val="-3.52022376918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B-4E8B-99B9-A0AC4145A49E}"/>
                </c:ext>
              </c:extLst>
            </c:dLbl>
            <c:dLbl>
              <c:idx val="1"/>
              <c:layout>
                <c:manualLayout>
                  <c:x val="3.109532315196659E-2"/>
                  <c:y val="-0.12989819494598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B-4E8B-99B9-A0AC4145A49E}"/>
                </c:ext>
              </c:extLst>
            </c:dLbl>
            <c:dLbl>
              <c:idx val="2"/>
              <c:layout>
                <c:manualLayout>
                  <c:x val="1.9047640859578701E-2"/>
                  <c:y val="-0.14565644966453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B-4E8B-99B9-A0AC4145A49E}"/>
                </c:ext>
              </c:extLst>
            </c:dLbl>
            <c:dLbl>
              <c:idx val="3"/>
              <c:layout>
                <c:manualLayout>
                  <c:x val="7.6089736892352988E-3"/>
                  <c:y val="-0.17120555346446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B-4E8B-99B9-A0AC4145A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155.4</c:v>
                </c:pt>
                <c:pt idx="1">
                  <c:v>100.9</c:v>
                </c:pt>
                <c:pt idx="2">
                  <c:v>59.3</c:v>
                </c:pt>
                <c:pt idx="3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6-4442-B45B-A9A45222EFD7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поширеність ЦВХ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6926732766518257E-2"/>
                  <c:y val="-6.077840891239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5-4FEE-996A-9875E318E9D2}"/>
                </c:ext>
              </c:extLst>
            </c:dLbl>
            <c:dLbl>
              <c:idx val="2"/>
              <c:layout>
                <c:manualLayout>
                  <c:x val="1.8361361937191244E-2"/>
                  <c:y val="-8.708749073810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B-4E8B-99B9-A0AC4145A49E}"/>
                </c:ext>
              </c:extLst>
            </c:dLbl>
            <c:dLbl>
              <c:idx val="3"/>
              <c:layout>
                <c:manualLayout>
                  <c:x val="1.2082067873102016E-2"/>
                  <c:y val="-4.322703627630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B-4E8B-99B9-A0AC4145A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1566.7</c:v>
                </c:pt>
                <c:pt idx="1">
                  <c:v>301.39999999999998</c:v>
                </c:pt>
                <c:pt idx="2">
                  <c:v>169.7</c:v>
                </c:pt>
                <c:pt idx="3">
                  <c:v>102.4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A6-4442-B45B-A9A45222EFD7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захворюваність на ЦВХ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326141999605611E-2"/>
                  <c:y val="-2.820244170735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7B-4E8B-99B9-A0AC4145A49E}"/>
                </c:ext>
              </c:extLst>
            </c:dLbl>
            <c:dLbl>
              <c:idx val="1"/>
              <c:layout>
                <c:manualLayout>
                  <c:x val="3.0706750259598681E-2"/>
                  <c:y val="-5.0091937487086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7B-4E8B-99B9-A0AC4145A49E}"/>
                </c:ext>
              </c:extLst>
            </c:dLbl>
            <c:dLbl>
              <c:idx val="2"/>
              <c:layout>
                <c:manualLayout>
                  <c:x val="3.2415231033735635E-2"/>
                  <c:y val="-5.275382788495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B-4E8B-99B9-A0AC4145A49E}"/>
                </c:ext>
              </c:extLst>
            </c:dLbl>
            <c:dLbl>
              <c:idx val="3"/>
              <c:layout>
                <c:manualLayout>
                  <c:x val="4.8769906605131974E-2"/>
                  <c:y val="-5.135242188356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B-4E8B-99B9-A0AC4145A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Аркуш1!$E$2:$E$5</c:f>
              <c:numCache>
                <c:formatCode>General</c:formatCode>
                <c:ptCount val="4"/>
                <c:pt idx="0">
                  <c:v>144.6</c:v>
                </c:pt>
                <c:pt idx="1">
                  <c:v>95</c:v>
                </c:pt>
                <c:pt idx="2">
                  <c:v>71.5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A6-4442-B45B-A9A45222E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08241871"/>
        <c:axId val="769788447"/>
        <c:axId val="0"/>
      </c:bar3DChart>
      <c:catAx>
        <c:axId val="70824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9788447"/>
        <c:crosses val="autoZero"/>
        <c:auto val="1"/>
        <c:lblAlgn val="ctr"/>
        <c:lblOffset val="100"/>
        <c:noMultiLvlLbl val="0"/>
      </c:catAx>
      <c:valAx>
        <c:axId val="769788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0824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39386686617805"/>
          <c:y val="0.85777809517729742"/>
          <c:w val="0.7792121661917063"/>
          <c:h val="0.1277873829018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69004238536179E-2"/>
          <c:y val="7.3806393753784338E-2"/>
          <c:w val="0.94453096488468336"/>
          <c:h val="0.78693490246090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ГІМ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7222222222222727E-3"/>
                  <c:y val="-1.95179698149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2-46AC-ABB8-A5E360A72506}"/>
                </c:ext>
              </c:extLst>
            </c:dLbl>
            <c:dLbl>
              <c:idx val="1"/>
              <c:layout>
                <c:manualLayout>
                  <c:x val="-9.3655578756646485E-3"/>
                  <c:y val="-3.785152507740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F-4529-B83A-8C542163700C}"/>
                </c:ext>
              </c:extLst>
            </c:dLbl>
            <c:dLbl>
              <c:idx val="2"/>
              <c:layout>
                <c:manualLayout>
                  <c:x val="-3.6317237647992742E-3"/>
                  <c:y val="-3.886340156971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F-4529-B83A-8C542163700C}"/>
                </c:ext>
              </c:extLst>
            </c:dLbl>
            <c:dLbl>
              <c:idx val="3"/>
              <c:layout>
                <c:manualLayout>
                  <c:x val="-6.0528729413321242E-3"/>
                  <c:y val="-2.849982781779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A-477B-A5DD-BBEBB1625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11.5</c:v>
                </c:pt>
                <c:pt idx="1">
                  <c:v>9.8000000000000007</c:v>
                </c:pt>
                <c:pt idx="2">
                  <c:v>9.1999999999999993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2-46AC-ABB8-A5E360A7250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ГПМК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666666666667178E-3"/>
                  <c:y val="-1.394140701070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7F-4529-B83A-8C542163700C}"/>
                </c:ext>
              </c:extLst>
            </c:dLbl>
            <c:dLbl>
              <c:idx val="1"/>
              <c:layout>
                <c:manualLayout>
                  <c:x val="-4.1666666666667681E-3"/>
                  <c:y val="-1.115312560856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7F-4529-B83A-8C542163700C}"/>
                </c:ext>
              </c:extLst>
            </c:dLbl>
            <c:dLbl>
              <c:idx val="2"/>
              <c:layout>
                <c:manualLayout>
                  <c:x val="2.4211491765327607E-3"/>
                  <c:y val="-3.886340156971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7F-4529-B83A-8C542163700C}"/>
                </c:ext>
              </c:extLst>
            </c:dLbl>
            <c:dLbl>
              <c:idx val="3"/>
              <c:layout>
                <c:manualLayout>
                  <c:x val="-1.2105745882664248E-3"/>
                  <c:y val="-7.7726803139428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A-477B-A5DD-BBEBB1625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р.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36.6</c:v>
                </c:pt>
                <c:pt idx="1">
                  <c:v>45</c:v>
                </c:pt>
                <c:pt idx="2">
                  <c:v>33.799999999999997</c:v>
                </c:pt>
                <c:pt idx="3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2-46AC-ABB8-A5E360A725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712412511"/>
        <c:axId val="1611474527"/>
        <c:axId val="0"/>
      </c:bar3DChart>
      <c:catAx>
        <c:axId val="171241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11474527"/>
        <c:crosses val="autoZero"/>
        <c:auto val="1"/>
        <c:lblAlgn val="ctr"/>
        <c:lblOffset val="100"/>
        <c:noMultiLvlLbl val="0"/>
      </c:catAx>
      <c:valAx>
        <c:axId val="1611474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124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917989004932473"/>
          <c:y val="0.21574981680139318"/>
          <c:w val="0.11975021233036716"/>
          <c:h val="0.38495558387704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511061489119587E-2"/>
          <c:y val="0.12709652960046661"/>
          <c:w val="0.90348893851088041"/>
          <c:h val="0.75429571303587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всього досліджень на 100 відвідувань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797300870204963E-2"/>
                  <c:y val="-6.127486147564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9E-443F-9683-8140C6DB6695}"/>
                </c:ext>
              </c:extLst>
            </c:dLbl>
            <c:dLbl>
              <c:idx val="1"/>
              <c:layout>
                <c:manualLayout>
                  <c:x val="-1.1405633916152246E-2"/>
                  <c:y val="-6.481481481481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9E-443F-9683-8140C6DB6695}"/>
                </c:ext>
              </c:extLst>
            </c:dLbl>
            <c:dLbl>
              <c:idx val="2"/>
              <c:layout>
                <c:manualLayout>
                  <c:x val="-1.254619730776747E-2"/>
                  <c:y val="-5.185185185185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9E-443F-9683-8140C6DB6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12.5</c:v>
                </c:pt>
                <c:pt idx="1">
                  <c:v>12.4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E-443F-9683-8140C6DB669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ЕКГ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622535664608986E-3"/>
                  <c:y val="-6.247346165062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9E-443F-9683-8140C6DB6695}"/>
                </c:ext>
              </c:extLst>
            </c:dLbl>
            <c:dLbl>
              <c:idx val="1"/>
              <c:layout>
                <c:manualLayout>
                  <c:x val="-4.5622535664608986E-3"/>
                  <c:y val="-6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9E-443F-9683-8140C6DB6695}"/>
                </c:ext>
              </c:extLst>
            </c:dLbl>
            <c:dLbl>
              <c:idx val="2"/>
              <c:layout>
                <c:manualLayout>
                  <c:x val="0"/>
                  <c:y val="-5.1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9E-443F-9683-8140C6DB6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12.2</c:v>
                </c:pt>
                <c:pt idx="1">
                  <c:v>12.4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E-443F-9683-8140C6DB669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всього досліджень вдома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410697658378449E-3"/>
                  <c:y val="-5.937153689122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9E-443F-9683-8140C6DB6695}"/>
                </c:ext>
              </c:extLst>
            </c:dLbl>
            <c:dLbl>
              <c:idx val="1"/>
              <c:layout>
                <c:manualLayout>
                  <c:x val="6.8433803496913475E-3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9E-443F-9683-8140C6DB6695}"/>
                </c:ext>
              </c:extLst>
            </c:dLbl>
            <c:dLbl>
              <c:idx val="2"/>
              <c:layout>
                <c:manualLayout>
                  <c:x val="5.7028169580761231E-3"/>
                  <c:y val="-2.03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9E-443F-9683-8140C6DB6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46.5</c:v>
                </c:pt>
                <c:pt idx="1">
                  <c:v>47.9</c:v>
                </c:pt>
                <c:pt idx="2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E-443F-9683-8140C6DB66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85206159"/>
        <c:axId val="985211151"/>
        <c:axId val="0"/>
      </c:bar3DChart>
      <c:catAx>
        <c:axId val="98520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5211151"/>
        <c:crosses val="autoZero"/>
        <c:auto val="1"/>
        <c:lblAlgn val="ctr"/>
        <c:lblOffset val="100"/>
        <c:noMultiLvlLbl val="0"/>
      </c:catAx>
      <c:valAx>
        <c:axId val="98521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52061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16585650742605559"/>
          <c:y val="0.88023359580052496"/>
          <c:w val="0.78788949872610825"/>
          <c:h val="8.2729361224666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421973353103457"/>
          <c:y val="0"/>
          <c:w val="0.60726837231517194"/>
          <c:h val="0.97595449991876204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Дитяче населення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3A-4355-87D2-F06D008781D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3A-4355-87D2-F06D008781D6}"/>
              </c:ext>
            </c:extLst>
          </c:dPt>
          <c:dLbls>
            <c:dLbl>
              <c:idx val="0"/>
              <c:layout>
                <c:manualLayout>
                  <c:x val="2.6574087962543812E-2"/>
                  <c:y val="-0.331626013177989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102,6%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2361811989373"/>
                      <c:h val="0.118345941186351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D3A-4355-87D2-F06D00878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Аркуш1!$A$2:$A$3</c:f>
              <c:numCache>
                <c:formatCode>General</c:formatCode>
                <c:ptCount val="2"/>
                <c:pt idx="0" formatCode="0.00%">
                  <c:v>0.64800000000000002</c:v>
                </c:pt>
              </c:numCache>
            </c:numRef>
          </c:cat>
          <c:val>
            <c:numRef>
              <c:f>Аркуш1!$B$2:$B$3</c:f>
              <c:numCache>
                <c:formatCode>General</c:formatCode>
                <c:ptCount val="2"/>
                <c:pt idx="0" formatCode="0%">
                  <c:v>1.026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2-4FFF-8E20-BBD892D59B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00811941190283E-2"/>
          <c:y val="5.0469804780149605E-2"/>
          <c:w val="0.92001379019695706"/>
          <c:h val="0.80417318524839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всього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843970723171796E-3"/>
                  <c:y val="-1.682763792456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5-4255-BD29-E6D18EFFD745}"/>
                </c:ext>
              </c:extLst>
            </c:dLbl>
            <c:dLbl>
              <c:idx val="1"/>
              <c:layout>
                <c:manualLayout>
                  <c:x val="8.8023867443397606E-3"/>
                  <c:y val="-2.727442834013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C5-4255-BD29-E6D18EFFD745}"/>
                </c:ext>
              </c:extLst>
            </c:dLbl>
            <c:dLbl>
              <c:idx val="2"/>
              <c:layout>
                <c:manualLayout>
                  <c:x val="1.1652583061263683E-2"/>
                  <c:y val="-4.11683453361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C5-4255-BD29-E6D18EFFD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 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5-4255-BD29-E6D18EFFD74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в працездатному віці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0097624991992E-2"/>
                  <c:y val="-1.8359594418513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C5-4255-BD29-E6D18EFFD745}"/>
                </c:ext>
              </c:extLst>
            </c:dLbl>
            <c:dLbl>
              <c:idx val="1"/>
              <c:layout>
                <c:manualLayout>
                  <c:x val="1.3962241000362759E-2"/>
                  <c:y val="-2.9211327032396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C5-4255-BD29-E6D18EFFD745}"/>
                </c:ext>
              </c:extLst>
            </c:dLbl>
            <c:dLbl>
              <c:idx val="2"/>
              <c:layout>
                <c:manualLayout>
                  <c:x val="1.016260162601626E-2"/>
                  <c:y val="-3.648969166210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C5-4255-BD29-E6D18EFFD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 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5-4255-BD29-E6D18EFFD7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04851023"/>
        <c:axId val="904854351"/>
        <c:axId val="0"/>
      </c:bar3DChart>
      <c:catAx>
        <c:axId val="90485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04854351"/>
        <c:crosses val="autoZero"/>
        <c:auto val="1"/>
        <c:lblAlgn val="ctr"/>
        <c:lblOffset val="100"/>
        <c:noMultiLvlLbl val="0"/>
      </c:catAx>
      <c:valAx>
        <c:axId val="90485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0485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367080639310334E-2"/>
          <c:y val="0.87017589037002563"/>
          <c:w val="0.50291962413649016"/>
          <c:h val="8.2050003679446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833630682637094E-2"/>
          <c:y val="6.4966866457991976E-2"/>
          <c:w val="0.94130464144347348"/>
          <c:h val="0.859677869677082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народжуваність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692854552615243E-2"/>
                  <c:y val="-1.163223525032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B-4B46-BED8-037FC74F6597}"/>
                </c:ext>
              </c:extLst>
            </c:dLbl>
            <c:dLbl>
              <c:idx val="1"/>
              <c:layout>
                <c:manualLayout>
                  <c:x val="-1.0615712731569166E-2"/>
                  <c:y val="-4.652894100130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B-4B46-BED8-037FC74F6597}"/>
                </c:ext>
              </c:extLst>
            </c:dLbl>
            <c:dLbl>
              <c:idx val="2"/>
              <c:layout>
                <c:manualLayout>
                  <c:x val="-8.8464272763076369E-3"/>
                  <c:y val="-1.163223525032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B-4B46-BED8-037FC74F6597}"/>
                </c:ext>
              </c:extLst>
            </c:dLbl>
            <c:dLbl>
              <c:idx val="4"/>
              <c:layout>
                <c:manualLayout>
                  <c:x val="-1.9462140007876935E-2"/>
                  <c:y val="-4.6528941001303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B-4B46-BED8-037FC74F6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5"/>
                <c:pt idx="0">
                  <c:v>2019 р. 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  <c:pt idx="4">
                  <c:v>місто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5.7</c:v>
                </c:pt>
                <c:pt idx="1">
                  <c:v>6.7</c:v>
                </c:pt>
                <c:pt idx="2">
                  <c:v>6</c:v>
                </c:pt>
                <c:pt idx="3">
                  <c:v>5.7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0-4459-BED0-5BE52D6B062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смертність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5"/>
                <c:pt idx="0">
                  <c:v>2019 р. 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  <c:pt idx="4">
                  <c:v>місто</c:v>
                </c:pt>
              </c:strCache>
            </c:str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13.4</c:v>
                </c:pt>
                <c:pt idx="1">
                  <c:v>12.7</c:v>
                </c:pt>
                <c:pt idx="2">
                  <c:v>14.7</c:v>
                </c:pt>
                <c:pt idx="3">
                  <c:v>13.3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0-4459-BED0-5BE52D6B062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природний приріст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5"/>
                <c:pt idx="0">
                  <c:v>2019 р. </c:v>
                </c:pt>
                <c:pt idx="1">
                  <c:v>2020 р.</c:v>
                </c:pt>
                <c:pt idx="2">
                  <c:v>2021 р.</c:v>
                </c:pt>
                <c:pt idx="3">
                  <c:v>2022 р.</c:v>
                </c:pt>
                <c:pt idx="4">
                  <c:v>місто</c:v>
                </c:pt>
              </c:strCache>
            </c:strRef>
          </c:cat>
          <c:val>
            <c:numRef>
              <c:f>Аркуш1!$D$2:$D$7</c:f>
              <c:numCache>
                <c:formatCode>General</c:formatCode>
                <c:ptCount val="6"/>
                <c:pt idx="0">
                  <c:v>-7.7</c:v>
                </c:pt>
                <c:pt idx="1">
                  <c:v>-6</c:v>
                </c:pt>
                <c:pt idx="2">
                  <c:v>-8.6999999999999993</c:v>
                </c:pt>
                <c:pt idx="3">
                  <c:v>-7.6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E0-4459-BED0-5BE52D6B06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03394207"/>
        <c:axId val="600698031"/>
        <c:axId val="0"/>
      </c:bar3DChart>
      <c:catAx>
        <c:axId val="70339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00698031"/>
        <c:crosses val="autoZero"/>
        <c:auto val="1"/>
        <c:lblAlgn val="ctr"/>
        <c:lblOffset val="100"/>
        <c:noMultiLvlLbl val="0"/>
      </c:catAx>
      <c:valAx>
        <c:axId val="60069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033942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2380098519943954E-2"/>
          <c:y val="0.88153182066647029"/>
          <c:w val="0.63938493507767236"/>
          <c:h val="9.8166978543424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312764920678114E-2"/>
          <c:y val="1.9363811646418157E-2"/>
          <c:w val="0.90217197835641838"/>
          <c:h val="0.843745774463383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439419954102861E-3"/>
                  <c:y val="-4.7635453004718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8-41C1-8CB4-B61E7FE44766}"/>
                </c:ext>
              </c:extLst>
            </c:dLbl>
            <c:dLbl>
              <c:idx val="1"/>
              <c:layout>
                <c:manualLayout>
                  <c:x val="1.8975767981641318E-2"/>
                  <c:y val="-5.239899830519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8-41C1-8CB4-B61E7FE44766}"/>
                </c:ext>
              </c:extLst>
            </c:dLbl>
            <c:dLbl>
              <c:idx val="2"/>
              <c:layout>
                <c:manualLayout>
                  <c:x val="-3.5579564965577473E-3"/>
                  <c:y val="-4.763545300471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8-41C1-8CB4-B61E7FE44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12.7</c:v>
                </c:pt>
                <c:pt idx="1">
                  <c:v>14.7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8-41C1-8CB4-B61E7FE4476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У прац. віці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19709977051646E-2"/>
                  <c:y val="-4.525368035448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8-41C1-8CB4-B61E7FE44766}"/>
                </c:ext>
              </c:extLst>
            </c:dLbl>
            <c:dLbl>
              <c:idx val="1"/>
              <c:layout>
                <c:manualLayout>
                  <c:x val="4.2102438516924287E-2"/>
                  <c:y val="-3.6917476078657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6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00149191372669E-2"/>
                      <c:h val="5.6967688347111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78-41C1-8CB4-B61E7FE44766}"/>
                </c:ext>
              </c:extLst>
            </c:dLbl>
            <c:dLbl>
              <c:idx val="2"/>
              <c:layout>
                <c:manualLayout>
                  <c:x val="2.7277666473609481E-2"/>
                  <c:y val="-4.049013505401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8-41C1-8CB4-B61E7FE44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78-41C1-8CB4-B61E7FE44766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858127180283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8-41C1-8CB4-B61E7FE44766}"/>
                </c:ext>
              </c:extLst>
            </c:dLbl>
            <c:dLbl>
              <c:idx val="1"/>
              <c:layout>
                <c:manualLayout>
                  <c:x val="0"/>
                  <c:y val="-1.429063590141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8-41C1-8CB4-B61E7FE44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р.</c:v>
                </c:pt>
                <c:pt idx="1">
                  <c:v>2021 р.</c:v>
                </c:pt>
                <c:pt idx="2">
                  <c:v>2022 р.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B-E078-41C1-8CB4-B61E7FE447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705391247"/>
        <c:axId val="610298111"/>
        <c:axId val="1573401039"/>
      </c:bar3DChart>
      <c:catAx>
        <c:axId val="705391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0298111"/>
        <c:crosses val="autoZero"/>
        <c:auto val="1"/>
        <c:lblAlgn val="ctr"/>
        <c:lblOffset val="100"/>
        <c:noMultiLvlLbl val="0"/>
      </c:catAx>
      <c:valAx>
        <c:axId val="61029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05391247"/>
        <c:crosses val="autoZero"/>
        <c:crossBetween val="between"/>
      </c:valAx>
      <c:serAx>
        <c:axId val="1573401039"/>
        <c:scaling>
          <c:orientation val="minMax"/>
        </c:scaling>
        <c:delete val="1"/>
        <c:axPos val="b"/>
        <c:majorTickMark val="out"/>
        <c:minorTickMark val="none"/>
        <c:tickLblPos val="nextTo"/>
        <c:crossAx val="610298111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062436758240563"/>
          <c:y val="0.91874010603201739"/>
          <c:w val="0.59186434945169053"/>
          <c:h val="4.7915076864679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</a:p>
        </c:rich>
      </c:tx>
      <c:layout>
        <c:manualLayout>
          <c:xMode val="edge"/>
          <c:yMode val="edge"/>
          <c:x val="0.39851240617679401"/>
          <c:y val="9.29693925516678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07808573729791"/>
          <c:y val="0.11436312454651092"/>
          <c:w val="0.59804250213423182"/>
          <c:h val="0.879467898724532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Всього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8B-427C-8174-888136F33A2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28B-427C-8174-888136F33A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8B-427C-8174-888136F33A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286EA8-8BD7-4B30-8699-F004BB99C2C0}" type="VALUE">
                      <a:rPr lang="en-US"/>
                      <a:pPr/>
                      <a:t>[ЗНАЧЕННЯ]</a:t>
                    </a:fld>
                    <a:r>
                      <a:rPr lang="en-US" baseline="0"/>
                      <a:t>;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28B-427C-8174-888136F33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Не задекларовано</c:v>
                </c:pt>
                <c:pt idx="1">
                  <c:v>Задекларовано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0.29499999999999998</c:v>
                </c:pt>
                <c:pt idx="1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27C-8174-888136F33A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1340681658958E-2"/>
          <c:y val="5.0090882047608358E-2"/>
          <c:w val="0.927198659318341"/>
          <c:h val="0.85471735709548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лікарі ЗПСЛ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Аркуш1!$B$2:$B$4</c:f>
              <c:numCache>
                <c:formatCode>0.00%</c:formatCode>
                <c:ptCount val="3"/>
                <c:pt idx="0">
                  <c:v>0.66400000000000003</c:v>
                </c:pt>
                <c:pt idx="1">
                  <c:v>0.65500000000000003</c:v>
                </c:pt>
                <c:pt idx="2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F-4A8D-A713-88195637F92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педіатри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Аркуш1!$C$2:$C$4</c:f>
              <c:numCache>
                <c:formatCode>0.00%</c:formatCode>
                <c:ptCount val="3"/>
                <c:pt idx="0" formatCode="0%">
                  <c:v>0.90900000000000003</c:v>
                </c:pt>
                <c:pt idx="1">
                  <c:v>0.91700000000000004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F-4A8D-A713-88195637F92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середній медперсонал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92,1%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B16-4892-80D9-8F2D4E03F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рік</c:v>
                </c:pt>
                <c:pt idx="1">
                  <c:v>2021 рік</c:v>
                </c:pt>
                <c:pt idx="2">
                  <c:v>2022 рік</c:v>
                </c:pt>
              </c:strCache>
            </c:strRef>
          </c:cat>
          <c:val>
            <c:numRef>
              <c:f>Аркуш1!$D$2:$D$4</c:f>
              <c:numCache>
                <c:formatCode>0%</c:formatCode>
                <c:ptCount val="3"/>
                <c:pt idx="0" formatCode="0.00%">
                  <c:v>0.89700000000000002</c:v>
                </c:pt>
                <c:pt idx="1">
                  <c:v>0.92100000000000004</c:v>
                </c:pt>
                <c:pt idx="2" formatCode="0.00%">
                  <c:v>0.92900000000000005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F-4A8D-A713-88195637F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3773600"/>
        <c:axId val="66328848"/>
      </c:barChart>
      <c:catAx>
        <c:axId val="19937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66328848"/>
        <c:crosses val="autoZero"/>
        <c:auto val="1"/>
        <c:lblAlgn val="ctr"/>
        <c:lblOffset val="100"/>
        <c:noMultiLvlLbl val="0"/>
      </c:catAx>
      <c:valAx>
        <c:axId val="6632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9937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  24 030 900 грн.</a:t>
            </a:r>
          </a:p>
        </c:rich>
      </c:tx>
      <c:layout>
        <c:manualLayout>
          <c:xMode val="edge"/>
          <c:yMode val="edge"/>
          <c:x val="0.26953752682269572"/>
          <c:y val="0.12509985825299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3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655896002794545E-2"/>
          <c:y val="0.15774501102750327"/>
          <c:w val="0.88688307799790389"/>
          <c:h val="0.7505210031498239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F7-4682-9ADC-1E63C7C94F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F7-4682-9ADC-1E63C7C94F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Інше</c:v>
                </c:pt>
                <c:pt idx="1">
                  <c:v>Оплата праці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0.11600000000000001</c:v>
                </c:pt>
                <c:pt idx="1">
                  <c:v>0.88400000000000001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7-4682-9ADC-1E63C7C94F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21 591 862,21 грн.</a:t>
            </a:r>
          </a:p>
        </c:rich>
      </c:tx>
      <c:layout>
        <c:manualLayout>
          <c:xMode val="edge"/>
          <c:yMode val="edge"/>
          <c:x val="7.3753992215180392E-2"/>
          <c:y val="0.10841987715259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67688008383648E-2"/>
          <c:y val="0.20361495905360155"/>
          <c:w val="0.81558461001047944"/>
          <c:h val="0.692141069298426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BD-4430-97C9-17077260FA0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BD-4430-97C9-17077260FA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D-4430-97C9-17077260FA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D-4430-97C9-17077260F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0.85389999999999999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D-4430-97C9-17077260FA0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27</a:t>
            </a:r>
            <a:r>
              <a:rPr lang="uk-UA" baseline="0" dirty="0"/>
              <a:t> 528</a:t>
            </a:r>
            <a:r>
              <a:rPr lang="uk-UA" dirty="0"/>
              <a:t> 696,39 грн.</a:t>
            </a:r>
          </a:p>
        </c:rich>
      </c:tx>
      <c:layout>
        <c:manualLayout>
          <c:xMode val="edge"/>
          <c:yMode val="edge"/>
          <c:x val="0.16028244922401316"/>
          <c:y val="0.12092986297789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98-46CE-9977-D1E058ABE73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98-46CE-9977-D1E058ABE73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98-46CE-9977-D1E058ABE7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98-46CE-9977-D1E058ABE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8-46CE-9977-D1E058ABE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0.02167</cdr:x>
      <cdr:y>0.8567</cdr:y>
    </cdr:from>
    <cdr:to>
      <cdr:x>1</cdr:x>
      <cdr:y>0.9936</cdr:y>
    </cdr:to>
    <cdr:sp macro="" textlink="">
      <cdr:nvSpPr>
        <cdr:cNvPr id="2" name="Прямокутник 1">
          <a:extLst xmlns:a="http://schemas.openxmlformats.org/drawingml/2006/main">
            <a:ext uri="{FF2B5EF4-FFF2-40B4-BE49-F238E27FC236}">
              <a16:creationId xmlns:a16="http://schemas.microsoft.com/office/drawing/2014/main" id="{A7016AEA-C267-4FFD-B2A8-C0A2178E4F16}"/>
            </a:ext>
          </a:extLst>
        </cdr:cNvPr>
        <cdr:cNvSpPr/>
      </cdr:nvSpPr>
      <cdr:spPr>
        <a:xfrm xmlns:a="http://schemas.openxmlformats.org/drawingml/2006/main">
          <a:off x="174663" y="4044638"/>
          <a:ext cx="7885175" cy="64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600" b="1" dirty="0">
              <a:solidFill>
                <a:schemeClr val="bg1"/>
              </a:solidFill>
            </a:rPr>
            <a:t>Відсоток</a:t>
          </a:r>
          <a:r>
            <a:rPr lang="uk-UA" sz="1600" dirty="0">
              <a:solidFill>
                <a:schemeClr val="bg1"/>
              </a:solidFill>
            </a:rPr>
            <a:t>            </a:t>
          </a:r>
          <a:r>
            <a:rPr lang="uk-UA" sz="2000" b="1" dirty="0">
              <a:solidFill>
                <a:schemeClr val="bg1"/>
              </a:solidFill>
            </a:rPr>
            <a:t>88,9%        47,8%         55,9%          79,9%</a:t>
          </a:r>
        </a:p>
        <a:p xmlns:a="http://schemas.openxmlformats.org/drawingml/2006/main">
          <a:r>
            <a:rPr lang="uk-UA" sz="1600" b="1" dirty="0">
              <a:solidFill>
                <a:schemeClr val="bg1"/>
              </a:solidFill>
            </a:rPr>
            <a:t>виконання</a:t>
          </a:r>
          <a:r>
            <a:rPr lang="uk-UA" sz="1600" dirty="0">
              <a:solidFill>
                <a:schemeClr val="bg1"/>
              </a:solidFill>
            </a:rPr>
            <a:t>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9E7D-2616-45A3-AF93-6509D0A23901}" type="datetimeFigureOut">
              <a:rPr lang="uk-UA" smtClean="0"/>
              <a:t>23.02.2024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7E7A-6ED2-4ED3-AA6B-6D214C8CA5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18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7E7A-6ED2-4ED3-AA6B-6D214C8CA53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88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7E7A-6ED2-4ED3-AA6B-6D214C8CA53C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41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6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4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66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2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1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6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1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3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  <p:sldLayoutId id="2147485472" r:id="rId8"/>
    <p:sldLayoutId id="2147485473" r:id="rId9"/>
    <p:sldLayoutId id="2147485474" r:id="rId10"/>
    <p:sldLayoutId id="2147485475" r:id="rId11"/>
    <p:sldLayoutId id="2147485476" r:id="rId12"/>
    <p:sldLayoutId id="2147485477" r:id="rId13"/>
    <p:sldLayoutId id="2147485478" r:id="rId14"/>
    <p:sldLayoutId id="2147485479" r:id="rId15"/>
    <p:sldLayoutId id="2147485480" r:id="rId16"/>
    <p:sldLayoutId id="2147485481" r:id="rId17"/>
    <p:sldLayoutId id="214748548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8D4435-9660-4B93-B2BC-A9CB1F50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526211"/>
            <a:ext cx="4321833" cy="3778371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effectLst>
                  <a:reflection blurRad="698500" endPos="65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 діяльності КНМП </a:t>
            </a:r>
            <a:br>
              <a:rPr lang="uk-UA" sz="3600" dirty="0">
                <a:solidFill>
                  <a:schemeClr val="bg1"/>
                </a:solidFill>
                <a:effectLst>
                  <a:reflection blurRad="698500" endPos="65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bg1"/>
                </a:solidFill>
                <a:effectLst>
                  <a:reflection blurRad="698500" endPos="65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«ЦПМСД №1» </a:t>
            </a:r>
            <a:br>
              <a:rPr lang="uk-UA" sz="3600" dirty="0">
                <a:solidFill>
                  <a:schemeClr val="bg1"/>
                </a:solidFill>
                <a:effectLst>
                  <a:reflection blurRad="698500" endPos="65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effectLst>
                  <a:reflection blurRad="698500" endPos="65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3600" dirty="0">
                <a:solidFill>
                  <a:schemeClr val="bg1"/>
                </a:solidFill>
                <a:effectLst>
                  <a:reflection blurRad="698500" endPos="65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Кременчука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64806B35-F729-44BC-B913-8211D01DD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876" y="4485736"/>
            <a:ext cx="3401063" cy="1086928"/>
          </a:xfrm>
        </p:spPr>
        <p:txBody>
          <a:bodyPr>
            <a:normAutofit/>
          </a:bodyPr>
          <a:lstStyle/>
          <a:p>
            <a:pPr algn="ctr"/>
            <a:r>
              <a:rPr lang="uk-U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рік</a:t>
            </a:r>
          </a:p>
          <a:p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D413357-9D63-47BB-8C94-3DF508AE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544" y="667805"/>
            <a:ext cx="7669023" cy="5111203"/>
          </a:xfrm>
        </p:spPr>
      </p:pic>
    </p:spTree>
    <p:extLst>
      <p:ext uri="{BB962C8B-B14F-4D97-AF65-F5344CB8AC3E}">
        <p14:creationId xmlns:p14="http://schemas.microsoft.com/office/powerpoint/2010/main" val="4876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3636E0E-EBD2-479B-9666-175ADF8327BD}"/>
              </a:ext>
            </a:extLst>
          </p:cNvPr>
          <p:cNvSpPr txBox="1">
            <a:spLocks/>
          </p:cNvSpPr>
          <p:nvPr/>
        </p:nvSpPr>
        <p:spPr>
          <a:xfrm>
            <a:off x="980501" y="110168"/>
            <a:ext cx="7844010" cy="19940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300" dirty="0">
                <a:solidFill>
                  <a:schemeClr val="bg1"/>
                </a:solidFill>
              </a:rPr>
              <a:t>Оплата праці з нарахуваннями</a:t>
            </a:r>
          </a:p>
          <a:p>
            <a:pPr algn="just"/>
            <a:endParaRPr lang="uk-UA" sz="1600" dirty="0">
              <a:solidFill>
                <a:schemeClr val="bg1"/>
              </a:solidFill>
            </a:endParaRPr>
          </a:p>
          <a:p>
            <a:pPr algn="just"/>
            <a:endParaRPr lang="uk-UA" sz="1600" dirty="0">
              <a:solidFill>
                <a:schemeClr val="bg1"/>
              </a:solidFill>
            </a:endParaRPr>
          </a:p>
          <a:p>
            <a:pPr algn="just"/>
            <a:endParaRPr lang="uk-UA" sz="1600" dirty="0">
              <a:solidFill>
                <a:schemeClr val="bg1"/>
              </a:solidFill>
            </a:endParaRPr>
          </a:p>
          <a:p>
            <a:pPr algn="just"/>
            <a:r>
              <a:rPr lang="uk-UA" sz="1600" dirty="0">
                <a:solidFill>
                  <a:schemeClr val="bg1"/>
                </a:solidFill>
              </a:rPr>
              <a:t>    </a:t>
            </a:r>
          </a:p>
          <a:p>
            <a:pPr algn="ctr"/>
            <a:endParaRPr lang="uk-UA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Місце для вмісту 5">
            <a:extLst>
              <a:ext uri="{FF2B5EF4-FFF2-40B4-BE49-F238E27FC236}">
                <a16:creationId xmlns:a16="http://schemas.microsoft.com/office/drawing/2014/main" id="{0BF26AA0-0442-45DC-8610-E0FAC6B94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008690"/>
              </p:ext>
            </p:extLst>
          </p:nvPr>
        </p:nvGraphicFramePr>
        <p:xfrm>
          <a:off x="3811072" y="1086270"/>
          <a:ext cx="3206240" cy="304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C96A685-ECCD-4228-806D-E84CAF9EB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225764"/>
              </p:ext>
            </p:extLst>
          </p:nvPr>
        </p:nvGraphicFramePr>
        <p:xfrm>
          <a:off x="705977" y="1086270"/>
          <a:ext cx="3206240" cy="304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0B5F278E-96BB-41FC-995B-DA8F3439A8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319268"/>
              </p:ext>
            </p:extLst>
          </p:nvPr>
        </p:nvGraphicFramePr>
        <p:xfrm>
          <a:off x="7575925" y="1003611"/>
          <a:ext cx="3206240" cy="304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Місце для вмісту 5">
            <a:extLst>
              <a:ext uri="{FF2B5EF4-FFF2-40B4-BE49-F238E27FC236}">
                <a16:creationId xmlns:a16="http://schemas.microsoft.com/office/drawing/2014/main" id="{A2C87858-F6A9-41CC-9DB2-CD2FAA07E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98019"/>
              </p:ext>
            </p:extLst>
          </p:nvPr>
        </p:nvGraphicFramePr>
        <p:xfrm>
          <a:off x="766118" y="3966519"/>
          <a:ext cx="2965825" cy="227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CD4414B-F44F-4B03-9099-52E9C137593A}"/>
              </a:ext>
            </a:extLst>
          </p:cNvPr>
          <p:cNvSpPr/>
          <p:nvPr/>
        </p:nvSpPr>
        <p:spPr>
          <a:xfrm>
            <a:off x="705977" y="4131837"/>
            <a:ext cx="10392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Book Antiqua" panose="02040602050305030304" pitchFamily="18" charset="0"/>
              </a:rPr>
              <a:t>              2020 рік                                              2021 рік                                                 2022 рік </a:t>
            </a:r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569578E-7DFE-45E2-8DB9-EB615E068F99}"/>
              </a:ext>
            </a:extLst>
          </p:cNvPr>
          <p:cNvSpPr/>
          <p:nvPr/>
        </p:nvSpPr>
        <p:spPr>
          <a:xfrm>
            <a:off x="1433177" y="4939534"/>
            <a:ext cx="1140903" cy="3693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5D8F7AD-17BD-4435-847B-ADF6D356D034}"/>
              </a:ext>
            </a:extLst>
          </p:cNvPr>
          <p:cNvSpPr/>
          <p:nvPr/>
        </p:nvSpPr>
        <p:spPr>
          <a:xfrm>
            <a:off x="1420820" y="5574016"/>
            <a:ext cx="1140903" cy="3693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F4EAE3D-2BA9-4BF7-997D-D3C6717F38FE}"/>
              </a:ext>
            </a:extLst>
          </p:cNvPr>
          <p:cNvSpPr/>
          <p:nvPr/>
        </p:nvSpPr>
        <p:spPr>
          <a:xfrm>
            <a:off x="2777591" y="4897509"/>
            <a:ext cx="1983035" cy="100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Оплата праці</a:t>
            </a:r>
          </a:p>
          <a:p>
            <a:endParaRPr lang="uk-UA" sz="2000" dirty="0"/>
          </a:p>
          <a:p>
            <a:r>
              <a:rPr lang="uk-UA" sz="2000" dirty="0"/>
              <a:t>Інше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B4624-5F2B-58B0-B3A2-5D536CCDB4BD}"/>
              </a:ext>
            </a:extLst>
          </p:cNvPr>
          <p:cNvSpPr txBox="1"/>
          <p:nvPr/>
        </p:nvSpPr>
        <p:spPr>
          <a:xfrm>
            <a:off x="5071621" y="4852926"/>
            <a:ext cx="5797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Впродовж трьох років відмічається зростання оплати праці з нарахуваннями з 88% до 89%.</a:t>
            </a:r>
          </a:p>
        </p:txBody>
      </p:sp>
    </p:spTree>
    <p:extLst>
      <p:ext uri="{BB962C8B-B14F-4D97-AF65-F5344CB8AC3E}">
        <p14:creationId xmlns:p14="http://schemas.microsoft.com/office/powerpoint/2010/main" val="203986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98DD3-72B5-44A7-995B-6B6513D6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9" y="266218"/>
            <a:ext cx="11596608" cy="779228"/>
          </a:xfrm>
        </p:spPr>
        <p:txBody>
          <a:bodyPr>
            <a:noAutofit/>
          </a:bodyPr>
          <a:lstStyle/>
          <a:p>
            <a:pPr algn="ctr"/>
            <a:r>
              <a:rPr lang="uk-UA" sz="2100" dirty="0">
                <a:solidFill>
                  <a:schemeClr val="bg1"/>
                </a:solidFill>
              </a:rPr>
              <a:t>Розмір  середньої  заробітної  плати  працівників  </a:t>
            </a:r>
            <a:br>
              <a:rPr lang="uk-UA" sz="2100" dirty="0">
                <a:solidFill>
                  <a:schemeClr val="bg1"/>
                </a:solidFill>
              </a:rPr>
            </a:br>
            <a:r>
              <a:rPr lang="uk-UA" sz="2100" dirty="0">
                <a:solidFill>
                  <a:schemeClr val="bg1"/>
                </a:solidFill>
              </a:rPr>
              <a:t>КНМП  «ЦПМСД  №1»  </a:t>
            </a:r>
            <a:r>
              <a:rPr lang="uk-UA" sz="1600" dirty="0">
                <a:solidFill>
                  <a:schemeClr val="bg1"/>
                </a:solidFill>
              </a:rPr>
              <a:t>м</a:t>
            </a:r>
            <a:r>
              <a:rPr lang="uk-UA" sz="2100" dirty="0">
                <a:solidFill>
                  <a:schemeClr val="bg1"/>
                </a:solidFill>
              </a:rPr>
              <a:t>. Кременчука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D3CA56F0-1416-44E0-A2A4-14AAB8087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021544"/>
              </p:ext>
            </p:extLst>
          </p:nvPr>
        </p:nvGraphicFramePr>
        <p:xfrm>
          <a:off x="135292" y="1192192"/>
          <a:ext cx="11821356" cy="531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48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9FCB8-F7A0-4AB2-A583-FE1FEDD3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0"/>
            <a:ext cx="6023295" cy="1799963"/>
          </a:xfrm>
        </p:spPr>
        <p:txBody>
          <a:bodyPr>
            <a:noAutofit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Середня заробітна плата </a:t>
            </a:r>
            <a:br>
              <a:rPr lang="uk-UA" sz="3000" dirty="0">
                <a:solidFill>
                  <a:schemeClr val="bg1"/>
                </a:solidFill>
              </a:rPr>
            </a:br>
            <a:r>
              <a:rPr lang="uk-UA" sz="3000" dirty="0">
                <a:solidFill>
                  <a:schemeClr val="bg1"/>
                </a:solidFill>
              </a:rPr>
              <a:t>в цілому</a:t>
            </a:r>
            <a:br>
              <a:rPr lang="uk-UA" sz="3000" dirty="0">
                <a:solidFill>
                  <a:schemeClr val="bg1"/>
                </a:solidFill>
              </a:rPr>
            </a:br>
            <a:r>
              <a:rPr lang="uk-UA" sz="3000" dirty="0">
                <a:solidFill>
                  <a:schemeClr val="bg1"/>
                </a:solidFill>
              </a:rPr>
              <a:t> по закладу (грн.)</a:t>
            </a:r>
            <a:br>
              <a:rPr lang="uk-UA" sz="3000" dirty="0">
                <a:solidFill>
                  <a:schemeClr val="bg1"/>
                </a:solidFill>
              </a:rPr>
            </a:br>
            <a:endParaRPr lang="uk-UA" sz="3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A68AA-BA83-488A-9007-BEF513727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295" y="1161288"/>
            <a:ext cx="6104696" cy="4370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68F7F-C4B3-6221-27B7-581812BFC3E6}"/>
              </a:ext>
            </a:extLst>
          </p:cNvPr>
          <p:cNvSpPr txBox="1"/>
          <p:nvPr/>
        </p:nvSpPr>
        <p:spPr>
          <a:xfrm>
            <a:off x="899820" y="5696712"/>
            <a:ext cx="5391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Впродовж трьох років відмічається ріст середньої заробітної плати в 1,4 рази.</a:t>
            </a:r>
          </a:p>
        </p:txBody>
      </p:sp>
      <p:graphicFrame>
        <p:nvGraphicFramePr>
          <p:cNvPr id="8" name="Місце для вмісту 5">
            <a:extLst>
              <a:ext uri="{FF2B5EF4-FFF2-40B4-BE49-F238E27FC236}">
                <a16:creationId xmlns:a16="http://schemas.microsoft.com/office/drawing/2014/main" id="{03A31FCB-C8A8-23BA-20AA-E3AF042B0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473600"/>
              </p:ext>
            </p:extLst>
          </p:nvPr>
        </p:nvGraphicFramePr>
        <p:xfrm>
          <a:off x="631596" y="1539335"/>
          <a:ext cx="4960683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80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4A07C-80EB-49C1-B86F-69E636D5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142613"/>
            <a:ext cx="6165908" cy="1607735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Мінімальний та максимальний розмір заробітної плати медичних працівників (грн.)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2ECDE36C-B598-4E01-8ADB-A313385E14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4900796"/>
              </p:ext>
            </p:extLst>
          </p:nvPr>
        </p:nvGraphicFramePr>
        <p:xfrm>
          <a:off x="-1" y="1921396"/>
          <a:ext cx="6447099" cy="454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B72B253A-2FB6-4A86-A197-D5AA10BED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336" y="484679"/>
            <a:ext cx="2761441" cy="27614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97C56B-7D63-A7EA-7FEA-73942E50F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6" y="480969"/>
            <a:ext cx="2765151" cy="27651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DEDCF-8774-E233-67C0-6D438999C9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57" y="3428998"/>
            <a:ext cx="2761442" cy="28734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8FA270-6E84-CF8C-1762-E53FB30F52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334" y="3393984"/>
            <a:ext cx="2761442" cy="29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8D9A8-018B-49E8-8340-5F3C0EB2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1" y="167002"/>
            <a:ext cx="6214335" cy="172052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Мінімальний та максимальний розмір заробітної плати медичних працівників (грн.)</a:t>
            </a:r>
            <a:endParaRPr lang="uk-UA" sz="2400" dirty="0"/>
          </a:p>
        </p:txBody>
      </p:sp>
      <p:graphicFrame>
        <p:nvGraphicFramePr>
          <p:cNvPr id="5" name="Місце для вмісту 6">
            <a:extLst>
              <a:ext uri="{FF2B5EF4-FFF2-40B4-BE49-F238E27FC236}">
                <a16:creationId xmlns:a16="http://schemas.microsoft.com/office/drawing/2014/main" id="{B401442B-EF66-4CA9-AC1E-22DD88EE18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7289463"/>
              </p:ext>
            </p:extLst>
          </p:nvPr>
        </p:nvGraphicFramePr>
        <p:xfrm>
          <a:off x="410022" y="1778466"/>
          <a:ext cx="5685978" cy="437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7D687E4D-4424-3785-25C5-7EFFC615E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855" y="525544"/>
            <a:ext cx="5432195" cy="5432195"/>
          </a:xfrm>
        </p:spPr>
      </p:pic>
    </p:spTree>
    <p:extLst>
      <p:ext uri="{BB962C8B-B14F-4D97-AF65-F5344CB8AC3E}">
        <p14:creationId xmlns:p14="http://schemas.microsoft.com/office/powerpoint/2010/main" val="136120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601829FE-52F1-4CCD-ABE3-F9FE3F9E07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424" y="0"/>
            <a:ext cx="6022975" cy="1655763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Мінімальний та максимальний розмір заробітної плати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медичних працівників (грн.)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3F25F7C6-9703-4519-B3AE-8EBC3DBBC7C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162330"/>
              </p:ext>
            </p:extLst>
          </p:nvPr>
        </p:nvGraphicFramePr>
        <p:xfrm>
          <a:off x="25062" y="1385740"/>
          <a:ext cx="6539697" cy="533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10061A-FBA5-413A-B37E-31396E187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759" y="336263"/>
            <a:ext cx="5478121" cy="3164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93858-6089-009F-7063-B49ECD9321BB}"/>
              </a:ext>
            </a:extLst>
          </p:cNvPr>
          <p:cNvSpPr txBox="1"/>
          <p:nvPr/>
        </p:nvSpPr>
        <p:spPr>
          <a:xfrm>
            <a:off x="6815580" y="3758938"/>
            <a:ext cx="38461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   </a:t>
            </a:r>
            <a:r>
              <a:rPr lang="uk-UA" sz="2400" dirty="0"/>
              <a:t>Відмічається ріст: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мінімальної заробітної плати в 4,7 разів, 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максимальної заробітної плати в 2,7 рази.</a:t>
            </a:r>
          </a:p>
        </p:txBody>
      </p:sp>
    </p:spTree>
    <p:extLst>
      <p:ext uri="{BB962C8B-B14F-4D97-AF65-F5344CB8AC3E}">
        <p14:creationId xmlns:p14="http://schemas.microsoft.com/office/powerpoint/2010/main" val="24315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2A08B-38C5-45AB-82EB-DA38C40E16C5}"/>
              </a:ext>
            </a:extLst>
          </p:cNvPr>
          <p:cNvSpPr txBox="1">
            <a:spLocks/>
          </p:cNvSpPr>
          <p:nvPr/>
        </p:nvSpPr>
        <p:spPr>
          <a:xfrm>
            <a:off x="396447" y="0"/>
            <a:ext cx="6283353" cy="11165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>
                <a:solidFill>
                  <a:schemeClr val="bg1"/>
                </a:solidFill>
              </a:rPr>
              <a:t>Відповідність табелю оснащення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амбулаторій ЗПСМ </a:t>
            </a:r>
          </a:p>
        </p:txBody>
      </p:sp>
      <p:graphicFrame>
        <p:nvGraphicFramePr>
          <p:cNvPr id="5" name="Місце для вмісту 5">
            <a:extLst>
              <a:ext uri="{FF2B5EF4-FFF2-40B4-BE49-F238E27FC236}">
                <a16:creationId xmlns:a16="http://schemas.microsoft.com/office/drawing/2014/main" id="{733B8BB5-AFA6-4448-920B-72B3D3A4C8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17689"/>
              </p:ext>
            </p:extLst>
          </p:nvPr>
        </p:nvGraphicFramePr>
        <p:xfrm>
          <a:off x="145270" y="817387"/>
          <a:ext cx="6903228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D4D607-B4DE-491E-AF6E-453A62A445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946" y="3635022"/>
            <a:ext cx="5174055" cy="32229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1D25A-CDCC-8D26-FAA2-E3CB635590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9" y="0"/>
            <a:ext cx="5143501" cy="3635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3B49F-894F-D804-DCCF-C471D6572007}"/>
              </a:ext>
            </a:extLst>
          </p:cNvPr>
          <p:cNvSpPr txBox="1"/>
          <p:nvPr/>
        </p:nvSpPr>
        <p:spPr>
          <a:xfrm>
            <a:off x="641022" y="5694566"/>
            <a:ext cx="610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Оснащення амбулаторій ЗПСМ стовідсоткове.</a:t>
            </a:r>
          </a:p>
        </p:txBody>
      </p:sp>
    </p:spTree>
    <p:extLst>
      <p:ext uri="{BB962C8B-B14F-4D97-AF65-F5344CB8AC3E}">
        <p14:creationId xmlns:p14="http://schemas.microsoft.com/office/powerpoint/2010/main" val="183683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6712BC-A593-460F-AFAA-63B2A86C0CEF}"/>
              </a:ext>
            </a:extLst>
          </p:cNvPr>
          <p:cNvSpPr txBox="1">
            <a:spLocks/>
          </p:cNvSpPr>
          <p:nvPr/>
        </p:nvSpPr>
        <p:spPr>
          <a:xfrm>
            <a:off x="677334" y="318783"/>
            <a:ext cx="8596668" cy="7130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300" dirty="0">
                <a:solidFill>
                  <a:schemeClr val="bg1"/>
                </a:solidFill>
              </a:rPr>
              <a:t>Капітальні видатки (місцевий бюджет)</a:t>
            </a:r>
          </a:p>
        </p:txBody>
      </p:sp>
      <p:graphicFrame>
        <p:nvGraphicFramePr>
          <p:cNvPr id="5" name="Місце для вмісту 5">
            <a:extLst>
              <a:ext uri="{FF2B5EF4-FFF2-40B4-BE49-F238E27FC236}">
                <a16:creationId xmlns:a16="http://schemas.microsoft.com/office/drawing/2014/main" id="{098A27A1-0FB5-49CE-B14E-C1CAEC955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6055"/>
              </p:ext>
            </p:extLst>
          </p:nvPr>
        </p:nvGraphicFramePr>
        <p:xfrm>
          <a:off x="5997187" y="1003464"/>
          <a:ext cx="3311555" cy="285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433829AD-7765-4F1A-A045-0D6B355C9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868684"/>
              </p:ext>
            </p:extLst>
          </p:nvPr>
        </p:nvGraphicFramePr>
        <p:xfrm>
          <a:off x="266624" y="1036741"/>
          <a:ext cx="3446026" cy="285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4F8B44A5-7667-41B4-8CB8-A070F0A91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462872"/>
              </p:ext>
            </p:extLst>
          </p:nvPr>
        </p:nvGraphicFramePr>
        <p:xfrm>
          <a:off x="3147775" y="1003465"/>
          <a:ext cx="3372621" cy="285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C3C6A36-5698-4016-A57A-8C0E3C8B5089}"/>
              </a:ext>
            </a:extLst>
          </p:cNvPr>
          <p:cNvSpPr/>
          <p:nvPr/>
        </p:nvSpPr>
        <p:spPr>
          <a:xfrm>
            <a:off x="802765" y="3633386"/>
            <a:ext cx="1093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              2019 р.                                   2020 р.                               2021 р.                             2022 р.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56BB11D-CF5D-405A-8E92-CCF2F0C0D038}"/>
              </a:ext>
            </a:extLst>
          </p:cNvPr>
          <p:cNvSpPr/>
          <p:nvPr/>
        </p:nvSpPr>
        <p:spPr>
          <a:xfrm>
            <a:off x="1136152" y="4268576"/>
            <a:ext cx="1199626" cy="4446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03BE27E-8CC5-41C0-81DC-7B2AAFEA2314}"/>
              </a:ext>
            </a:extLst>
          </p:cNvPr>
          <p:cNvSpPr/>
          <p:nvPr/>
        </p:nvSpPr>
        <p:spPr>
          <a:xfrm>
            <a:off x="1158185" y="5386635"/>
            <a:ext cx="1199626" cy="4446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BA44BA1-FDC5-40CA-9A56-B88BBA137CD9}"/>
              </a:ext>
            </a:extLst>
          </p:cNvPr>
          <p:cNvSpPr/>
          <p:nvPr/>
        </p:nvSpPr>
        <p:spPr>
          <a:xfrm>
            <a:off x="2517709" y="4344444"/>
            <a:ext cx="713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Капітальні видатки</a:t>
            </a:r>
          </a:p>
          <a:p>
            <a:endParaRPr lang="uk-UA" sz="1600" dirty="0"/>
          </a:p>
          <a:p>
            <a:endParaRPr lang="uk-UA" sz="1600" dirty="0"/>
          </a:p>
          <a:p>
            <a:r>
              <a:rPr lang="uk-UA" sz="1600" dirty="0"/>
              <a:t>Інше («Доступна аптека», забезпечення лікарськими засобами онкологічних та гематологічних хворих, забезпечення дітей, хворих на ЦД виробами медичного призначення, діагностика </a:t>
            </a:r>
            <a:r>
              <a:rPr lang="uk-UA" sz="1600" dirty="0" err="1"/>
              <a:t>онко</a:t>
            </a:r>
            <a:r>
              <a:rPr lang="uk-UA" sz="1600" dirty="0"/>
              <a:t>-захворювань, забезпечення технічними засобами інвалідів, оплата комунальних послуг).</a:t>
            </a:r>
          </a:p>
        </p:txBody>
      </p:sp>
      <p:graphicFrame>
        <p:nvGraphicFramePr>
          <p:cNvPr id="12" name="Місце для вмісту 5">
            <a:extLst>
              <a:ext uri="{FF2B5EF4-FFF2-40B4-BE49-F238E27FC236}">
                <a16:creationId xmlns:a16="http://schemas.microsoft.com/office/drawing/2014/main" id="{098A27A1-0FB5-49CE-B14E-C1CAEC955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936229"/>
              </p:ext>
            </p:extLst>
          </p:nvPr>
        </p:nvGraphicFramePr>
        <p:xfrm>
          <a:off x="8430946" y="1096703"/>
          <a:ext cx="3311554" cy="27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813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F557482B-F6EF-4186-899B-727247D4A316}"/>
              </a:ext>
            </a:extLst>
          </p:cNvPr>
          <p:cNvSpPr txBox="1">
            <a:spLocks/>
          </p:cNvSpPr>
          <p:nvPr/>
        </p:nvSpPr>
        <p:spPr>
          <a:xfrm>
            <a:off x="1385986" y="-9427"/>
            <a:ext cx="8620902" cy="91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dirty="0">
                <a:solidFill>
                  <a:schemeClr val="bg1"/>
                </a:solidFill>
              </a:rPr>
              <a:t>Виконання міських програм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«Доступна аптека»</a:t>
            </a:r>
          </a:p>
        </p:txBody>
      </p:sp>
      <p:graphicFrame>
        <p:nvGraphicFramePr>
          <p:cNvPr id="5" name="Таблиця 7">
            <a:extLst>
              <a:ext uri="{FF2B5EF4-FFF2-40B4-BE49-F238E27FC236}">
                <a16:creationId xmlns:a16="http://schemas.microsoft.com/office/drawing/2014/main" id="{AC52D93F-374D-4417-9E5A-C695BD6E5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190515"/>
              </p:ext>
            </p:extLst>
          </p:nvPr>
        </p:nvGraphicFramePr>
        <p:xfrm>
          <a:off x="1197203" y="914399"/>
          <a:ext cx="9021452" cy="191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363">
                  <a:extLst>
                    <a:ext uri="{9D8B030D-6E8A-4147-A177-3AD203B41FA5}">
                      <a16:colId xmlns:a16="http://schemas.microsoft.com/office/drawing/2014/main" val="4239847203"/>
                    </a:ext>
                  </a:extLst>
                </a:gridCol>
                <a:gridCol w="2255363">
                  <a:extLst>
                    <a:ext uri="{9D8B030D-6E8A-4147-A177-3AD203B41FA5}">
                      <a16:colId xmlns:a16="http://schemas.microsoft.com/office/drawing/2014/main" val="2177702113"/>
                    </a:ext>
                  </a:extLst>
                </a:gridCol>
                <a:gridCol w="2255363">
                  <a:extLst>
                    <a:ext uri="{9D8B030D-6E8A-4147-A177-3AD203B41FA5}">
                      <a16:colId xmlns:a16="http://schemas.microsoft.com/office/drawing/2014/main" val="4041861089"/>
                    </a:ext>
                  </a:extLst>
                </a:gridCol>
                <a:gridCol w="2255363">
                  <a:extLst>
                    <a:ext uri="{9D8B030D-6E8A-4147-A177-3AD203B41FA5}">
                      <a16:colId xmlns:a16="http://schemas.microsoft.com/office/drawing/2014/main" val="3807876469"/>
                    </a:ext>
                  </a:extLst>
                </a:gridCol>
              </a:tblGrid>
              <a:tr h="378386">
                <a:tc>
                  <a:txBody>
                    <a:bodyPr/>
                    <a:lstStyle/>
                    <a:p>
                      <a:pPr algn="l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 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 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 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981150"/>
                  </a:ext>
                </a:extLst>
              </a:tr>
              <a:tr h="349279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Сума коштів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373 879,64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426 420,65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315 135,00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77267"/>
                  </a:ext>
                </a:extLst>
              </a:tr>
              <a:tr h="61123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Виписано рецептів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5954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2648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1585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94506"/>
                  </a:ext>
                </a:extLst>
              </a:tr>
              <a:tr h="40505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Отримали ліки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1471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703212"/>
                  </a:ext>
                </a:extLst>
              </a:tr>
            </a:tbl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8BEC548-632C-4DED-8184-79C19EBD899E}"/>
              </a:ext>
            </a:extLst>
          </p:cNvPr>
          <p:cNvSpPr/>
          <p:nvPr/>
        </p:nvSpPr>
        <p:spPr>
          <a:xfrm>
            <a:off x="699663" y="2919623"/>
            <a:ext cx="9877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     Зменшилась кількість хворих залучених до міської програми «Доступна аптека» за рахунок надання пацієнтами переваги державній програмі «Доступні ліки».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3DE6A40-485B-41F0-9A5F-93816EA220FE}"/>
              </a:ext>
            </a:extLst>
          </p:cNvPr>
          <p:cNvSpPr/>
          <p:nvPr/>
        </p:nvSpPr>
        <p:spPr>
          <a:xfrm>
            <a:off x="3091032" y="3481765"/>
            <a:ext cx="5949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«Лікування онкологічних та гематологічних захворювань»</a:t>
            </a:r>
            <a:br>
              <a:rPr lang="uk-UA" sz="2400" dirty="0">
                <a:solidFill>
                  <a:schemeClr val="bg1"/>
                </a:solidFill>
              </a:rPr>
            </a:br>
            <a:endParaRPr lang="uk-UA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я 4">
            <a:extLst>
              <a:ext uri="{FF2B5EF4-FFF2-40B4-BE49-F238E27FC236}">
                <a16:creationId xmlns:a16="http://schemas.microsoft.com/office/drawing/2014/main" id="{EB1ABDD9-611F-4856-B751-1AF795D37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065392"/>
              </p:ext>
            </p:extLst>
          </p:nvPr>
        </p:nvGraphicFramePr>
        <p:xfrm>
          <a:off x="1197203" y="4423719"/>
          <a:ext cx="9021452" cy="144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21">
                  <a:extLst>
                    <a:ext uri="{9D8B030D-6E8A-4147-A177-3AD203B41FA5}">
                      <a16:colId xmlns:a16="http://schemas.microsoft.com/office/drawing/2014/main" val="40098023"/>
                    </a:ext>
                  </a:extLst>
                </a:gridCol>
                <a:gridCol w="2275335">
                  <a:extLst>
                    <a:ext uri="{9D8B030D-6E8A-4147-A177-3AD203B41FA5}">
                      <a16:colId xmlns:a16="http://schemas.microsoft.com/office/drawing/2014/main" val="2973041909"/>
                    </a:ext>
                  </a:extLst>
                </a:gridCol>
                <a:gridCol w="2223149">
                  <a:extLst>
                    <a:ext uri="{9D8B030D-6E8A-4147-A177-3AD203B41FA5}">
                      <a16:colId xmlns:a16="http://schemas.microsoft.com/office/drawing/2014/main" val="2504124553"/>
                    </a:ext>
                  </a:extLst>
                </a:gridCol>
                <a:gridCol w="2306647">
                  <a:extLst>
                    <a:ext uri="{9D8B030D-6E8A-4147-A177-3AD203B41FA5}">
                      <a16:colId xmlns:a16="http://schemas.microsoft.com/office/drawing/2014/main" val="591590246"/>
                    </a:ext>
                  </a:extLst>
                </a:gridCol>
              </a:tblGrid>
              <a:tr h="386159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67494"/>
                  </a:ext>
                </a:extLst>
              </a:tr>
              <a:tr h="59409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Сума коштів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290 939,60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155 814,15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08030"/>
                  </a:ext>
                </a:extLst>
              </a:tr>
              <a:tr h="46893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Отримали лік.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16598"/>
                  </a:ext>
                </a:extLst>
              </a:tr>
            </a:tbl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0DEDBFD-1D99-4B7E-9B97-15C1E852DFBC}"/>
              </a:ext>
            </a:extLst>
          </p:cNvPr>
          <p:cNvSpPr/>
          <p:nvPr/>
        </p:nvSpPr>
        <p:spPr>
          <a:xfrm>
            <a:off x="801278" y="5997544"/>
            <a:ext cx="97755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</a:t>
            </a:r>
            <a:r>
              <a:rPr lang="uk-UA" sz="1600" dirty="0"/>
              <a:t>У 2022 р. онкологічні та гематологічні хворі не направлялися закладами другого рівня надання медичної допомоги для забезпечення лікарськими засобами по даній програмі.</a:t>
            </a:r>
          </a:p>
        </p:txBody>
      </p:sp>
    </p:spTree>
    <p:extLst>
      <p:ext uri="{BB962C8B-B14F-4D97-AF65-F5344CB8AC3E}">
        <p14:creationId xmlns:p14="http://schemas.microsoft.com/office/powerpoint/2010/main" val="134426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70A990-EBB3-44DC-AE83-13744F034665}"/>
              </a:ext>
            </a:extLst>
          </p:cNvPr>
          <p:cNvSpPr txBox="1">
            <a:spLocks/>
          </p:cNvSpPr>
          <p:nvPr/>
        </p:nvSpPr>
        <p:spPr>
          <a:xfrm>
            <a:off x="880842" y="218115"/>
            <a:ext cx="8329259" cy="400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500" b="1" dirty="0">
                <a:solidFill>
                  <a:schemeClr val="bg1"/>
                </a:solidFill>
              </a:rPr>
              <a:t>                «Турбота» 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2F8F5B5-3EFB-43EF-B035-AB1D8B6C9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632628"/>
              </p:ext>
            </p:extLst>
          </p:nvPr>
        </p:nvGraphicFramePr>
        <p:xfrm>
          <a:off x="1033922" y="618225"/>
          <a:ext cx="9160416" cy="165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04">
                  <a:extLst>
                    <a:ext uri="{9D8B030D-6E8A-4147-A177-3AD203B41FA5}">
                      <a16:colId xmlns:a16="http://schemas.microsoft.com/office/drawing/2014/main" val="2747345533"/>
                    </a:ext>
                  </a:extLst>
                </a:gridCol>
                <a:gridCol w="2290104">
                  <a:extLst>
                    <a:ext uri="{9D8B030D-6E8A-4147-A177-3AD203B41FA5}">
                      <a16:colId xmlns:a16="http://schemas.microsoft.com/office/drawing/2014/main" val="3890219357"/>
                    </a:ext>
                  </a:extLst>
                </a:gridCol>
                <a:gridCol w="2290104">
                  <a:extLst>
                    <a:ext uri="{9D8B030D-6E8A-4147-A177-3AD203B41FA5}">
                      <a16:colId xmlns:a16="http://schemas.microsoft.com/office/drawing/2014/main" val="2794396560"/>
                    </a:ext>
                  </a:extLst>
                </a:gridCol>
                <a:gridCol w="2290104">
                  <a:extLst>
                    <a:ext uri="{9D8B030D-6E8A-4147-A177-3AD203B41FA5}">
                      <a16:colId xmlns:a16="http://schemas.microsoft.com/office/drawing/2014/main" val="1421260234"/>
                    </a:ext>
                  </a:extLst>
                </a:gridCol>
              </a:tblGrid>
              <a:tr h="512435"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 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52668"/>
                  </a:ext>
                </a:extLst>
              </a:tr>
              <a:tr h="47958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Сума коштів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115 766,56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235 900,20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244 651,94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80515"/>
                  </a:ext>
                </a:extLst>
              </a:tr>
              <a:tr h="661151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Забезпечено </a:t>
                      </a:r>
                    </a:p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осіб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39 – 100%</a:t>
                      </a:r>
                    </a:p>
                    <a:p>
                      <a:pPr algn="ctr"/>
                      <a:endParaRPr lang="uk-UA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42 – 100% </a:t>
                      </a:r>
                    </a:p>
                    <a:p>
                      <a:pPr algn="ctr"/>
                      <a:endParaRPr lang="uk-UA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45 –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7634"/>
                  </a:ext>
                </a:extLst>
              </a:tr>
            </a:tbl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8528690-EAAA-44E5-9D57-617DEB5C9822}"/>
              </a:ext>
            </a:extLst>
          </p:cNvPr>
          <p:cNvSpPr/>
          <p:nvPr/>
        </p:nvSpPr>
        <p:spPr>
          <a:xfrm>
            <a:off x="1033922" y="2341068"/>
            <a:ext cx="9283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Збільшилась кількість хворих, охоплених програмою «Турбота».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A151BC4-2B53-45B7-8335-BD26A30802EA}"/>
              </a:ext>
            </a:extLst>
          </p:cNvPr>
          <p:cNvSpPr/>
          <p:nvPr/>
        </p:nvSpPr>
        <p:spPr>
          <a:xfrm>
            <a:off x="1744453" y="2817181"/>
            <a:ext cx="8141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00" b="1" dirty="0">
                <a:solidFill>
                  <a:schemeClr val="bg1"/>
                </a:solidFill>
                <a:latin typeface="+mj-lt"/>
              </a:rPr>
              <a:t>Забезпечення  всіх  хворих  на  цукровий  діабет  дітей виробами медичного призначення (ланцети, тест-смужки, голки одноразового використання)</a:t>
            </a:r>
          </a:p>
        </p:txBody>
      </p:sp>
      <p:graphicFrame>
        <p:nvGraphicFramePr>
          <p:cNvPr id="8" name="Таблиця 4">
            <a:extLst>
              <a:ext uri="{FF2B5EF4-FFF2-40B4-BE49-F238E27FC236}">
                <a16:creationId xmlns:a16="http://schemas.microsoft.com/office/drawing/2014/main" id="{C1346980-A3A2-460C-BF7E-8E08BCE4B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194339"/>
              </p:ext>
            </p:extLst>
          </p:nvPr>
        </p:nvGraphicFramePr>
        <p:xfrm>
          <a:off x="1033922" y="3955013"/>
          <a:ext cx="9255212" cy="145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803">
                  <a:extLst>
                    <a:ext uri="{9D8B030D-6E8A-4147-A177-3AD203B41FA5}">
                      <a16:colId xmlns:a16="http://schemas.microsoft.com/office/drawing/2014/main" val="4171207283"/>
                    </a:ext>
                  </a:extLst>
                </a:gridCol>
                <a:gridCol w="2313803">
                  <a:extLst>
                    <a:ext uri="{9D8B030D-6E8A-4147-A177-3AD203B41FA5}">
                      <a16:colId xmlns:a16="http://schemas.microsoft.com/office/drawing/2014/main" val="3510514221"/>
                    </a:ext>
                  </a:extLst>
                </a:gridCol>
                <a:gridCol w="2313803">
                  <a:extLst>
                    <a:ext uri="{9D8B030D-6E8A-4147-A177-3AD203B41FA5}">
                      <a16:colId xmlns:a16="http://schemas.microsoft.com/office/drawing/2014/main" val="3856561426"/>
                    </a:ext>
                  </a:extLst>
                </a:gridCol>
                <a:gridCol w="2313803">
                  <a:extLst>
                    <a:ext uri="{9D8B030D-6E8A-4147-A177-3AD203B41FA5}">
                      <a16:colId xmlns:a16="http://schemas.microsoft.com/office/drawing/2014/main" val="1438326815"/>
                    </a:ext>
                  </a:extLst>
                </a:gridCol>
              </a:tblGrid>
              <a:tr h="444078"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84120"/>
                  </a:ext>
                </a:extLst>
              </a:tr>
              <a:tr h="41561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Сума коштів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122 872,00</a:t>
                      </a:r>
                    </a:p>
                    <a:p>
                      <a:pPr algn="ctr"/>
                      <a:endParaRPr lang="uk-UA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106 764,24</a:t>
                      </a:r>
                    </a:p>
                    <a:p>
                      <a:pPr algn="ctr"/>
                      <a:endParaRPr lang="uk-UA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119 828,92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85348"/>
                  </a:ext>
                </a:extLst>
              </a:tr>
              <a:tr h="40069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bg1"/>
                          </a:solidFill>
                        </a:rPr>
                        <a:t>Кількість осіб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69927"/>
                  </a:ext>
                </a:extLst>
              </a:tr>
            </a:tbl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186A7A1-503D-48B5-A283-A167E6E8E00D}"/>
              </a:ext>
            </a:extLst>
          </p:cNvPr>
          <p:cNvSpPr/>
          <p:nvPr/>
        </p:nvSpPr>
        <p:spPr>
          <a:xfrm>
            <a:off x="1005165" y="5443146"/>
            <a:ext cx="9283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Всі діти, хворі на цукровий діабет, забезпечені в повному обсязі виробами медичного призначення.  </a:t>
            </a:r>
          </a:p>
        </p:txBody>
      </p:sp>
    </p:spTree>
    <p:extLst>
      <p:ext uri="{BB962C8B-B14F-4D97-AF65-F5344CB8AC3E}">
        <p14:creationId xmlns:p14="http://schemas.microsoft.com/office/powerpoint/2010/main" val="64244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F078A-60F0-489F-B72F-F5A06667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53" y="2057400"/>
            <a:ext cx="3657600" cy="1371600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КНМП «ЦПМСД №1» 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Кременчука обслуговує 53500 населення: дорослого 45500, дитячого 8000 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територіальним розміщенням.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384E0C-73D8-4897-8B51-B1AE45C1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394" y="3429000"/>
            <a:ext cx="5410900" cy="2959684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 На виконання Закону України «Про державні фінансові гарантії медичного обслуговування населення», наказів МОЗ України від 19.03.18р. №503 «Про затвердження порядку вибору лікаря, який надає первинну медичну допомогу» та №504 «Про затвердження Порядку надання первинної медичної допомоги» обслуговування населення здійснювалося за деклараціями та за територіальним розподілом. 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Станом на 31.12.22 р.</a:t>
            </a:r>
            <a:r>
              <a:rPr lang="uk-UA" dirty="0">
                <a:solidFill>
                  <a:prstClr val="black"/>
                </a:solidFill>
              </a:rPr>
              <a:t> укладено 37701 декларацію</a:t>
            </a:r>
            <a:r>
              <a:rPr lang="uk-UA" dirty="0">
                <a:solidFill>
                  <a:schemeClr val="bg1"/>
                </a:solidFill>
              </a:rPr>
              <a:t>, що становить 70,5% від прикріпленого населення.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912FA42F-3013-0369-0596-75C7195FC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866" y="938463"/>
            <a:ext cx="6081734" cy="4511841"/>
          </a:xfrm>
        </p:spPr>
      </p:pic>
    </p:spTree>
    <p:extLst>
      <p:ext uri="{BB962C8B-B14F-4D97-AF65-F5344CB8AC3E}">
        <p14:creationId xmlns:p14="http://schemas.microsoft.com/office/powerpoint/2010/main" val="2787243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673B83-C108-4196-8124-D5F7A7F514DC}"/>
              </a:ext>
            </a:extLst>
          </p:cNvPr>
          <p:cNvSpPr txBox="1">
            <a:spLocks/>
          </p:cNvSpPr>
          <p:nvPr/>
        </p:nvSpPr>
        <p:spPr>
          <a:xfrm>
            <a:off x="689690" y="148281"/>
            <a:ext cx="10678525" cy="12178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900" dirty="0">
                <a:solidFill>
                  <a:schemeClr val="bg1"/>
                </a:solidFill>
              </a:rPr>
              <a:t>Відшкодування витрат на пільгові рецепти, в </a:t>
            </a:r>
            <a:r>
              <a:rPr lang="uk-UA" sz="2900" dirty="0" err="1">
                <a:solidFill>
                  <a:schemeClr val="bg1"/>
                </a:solidFill>
              </a:rPr>
              <a:t>т.ч</a:t>
            </a:r>
            <a:r>
              <a:rPr lang="uk-UA" sz="2900" dirty="0">
                <a:solidFill>
                  <a:schemeClr val="bg1"/>
                </a:solidFill>
              </a:rPr>
              <a:t>. на </a:t>
            </a:r>
            <a:r>
              <a:rPr lang="uk-UA" sz="2900" dirty="0" err="1">
                <a:solidFill>
                  <a:schemeClr val="bg1"/>
                </a:solidFill>
              </a:rPr>
              <a:t>орфанні</a:t>
            </a:r>
            <a:r>
              <a:rPr lang="uk-UA" sz="2900" dirty="0">
                <a:solidFill>
                  <a:schemeClr val="bg1"/>
                </a:solidFill>
              </a:rPr>
              <a:t> захворювання та на паліативну допомогу</a:t>
            </a: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23547624-FFF4-41DF-83CA-437C21DC1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195655"/>
              </p:ext>
            </p:extLst>
          </p:nvPr>
        </p:nvGraphicFramePr>
        <p:xfrm>
          <a:off x="704263" y="1704469"/>
          <a:ext cx="10441603" cy="229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50">
                  <a:extLst>
                    <a:ext uri="{9D8B030D-6E8A-4147-A177-3AD203B41FA5}">
                      <a16:colId xmlns:a16="http://schemas.microsoft.com/office/drawing/2014/main" val="4093324253"/>
                    </a:ext>
                  </a:extLst>
                </a:gridCol>
                <a:gridCol w="2583153">
                  <a:extLst>
                    <a:ext uri="{9D8B030D-6E8A-4147-A177-3AD203B41FA5}">
                      <a16:colId xmlns:a16="http://schemas.microsoft.com/office/drawing/2014/main" val="1127222411"/>
                    </a:ext>
                  </a:extLst>
                </a:gridCol>
                <a:gridCol w="2615850">
                  <a:extLst>
                    <a:ext uri="{9D8B030D-6E8A-4147-A177-3AD203B41FA5}">
                      <a16:colId xmlns:a16="http://schemas.microsoft.com/office/drawing/2014/main" val="2859554634"/>
                    </a:ext>
                  </a:extLst>
                </a:gridCol>
                <a:gridCol w="2604950">
                  <a:extLst>
                    <a:ext uri="{9D8B030D-6E8A-4147-A177-3AD203B41FA5}">
                      <a16:colId xmlns:a16="http://schemas.microsoft.com/office/drawing/2014/main" val="327669185"/>
                    </a:ext>
                  </a:extLst>
                </a:gridCol>
              </a:tblGrid>
              <a:tr h="398556"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27692"/>
                  </a:ext>
                </a:extLst>
              </a:tr>
              <a:tr h="6438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НСЗУ</a:t>
                      </a:r>
                    </a:p>
                    <a:p>
                      <a:pPr algn="ctr"/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291 955,79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301 609,02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99 949,98 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77591"/>
                  </a:ext>
                </a:extLst>
              </a:tr>
              <a:tr h="64382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Місцевий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851 885,14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814 070,65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744 000,00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70671"/>
                  </a:ext>
                </a:extLst>
              </a:tr>
              <a:tr h="613164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</a:rPr>
                        <a:t>Всього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1 143 840,93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1 115 679,67 грн. </a:t>
                      </a:r>
                      <a:endParaRPr lang="uk-UA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>
                          <a:solidFill>
                            <a:schemeClr val="bg1"/>
                          </a:solidFill>
                        </a:rPr>
                        <a:t>843 949,98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10663"/>
                  </a:ext>
                </a:extLst>
              </a:tr>
            </a:tbl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05DE431-DE60-4D06-AD73-53F71888E0AE}"/>
              </a:ext>
            </a:extLst>
          </p:cNvPr>
          <p:cNvSpPr/>
          <p:nvPr/>
        </p:nvSpPr>
        <p:spPr>
          <a:xfrm>
            <a:off x="321275" y="4553366"/>
            <a:ext cx="11207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    У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 з реформуванням галузі охорони </a:t>
            </a:r>
            <a:r>
              <a:rPr lang="uk-UA" dirty="0" err="1"/>
              <a:t>здоров</a:t>
            </a:r>
            <a:r>
              <a:rPr lang="en-US" dirty="0"/>
              <a:t>’</a:t>
            </a:r>
            <a:r>
              <a:rPr lang="uk-UA" dirty="0"/>
              <a:t>я відшкодування витрат на пільгові рецепти, в т. ч. на лікування </a:t>
            </a:r>
            <a:r>
              <a:rPr lang="uk-UA" dirty="0" err="1"/>
              <a:t>орфанних</a:t>
            </a:r>
            <a:r>
              <a:rPr lang="uk-UA" dirty="0"/>
              <a:t> захворювань здійснюється за рахунок місцевого бюджету.  Відшкодування  витрат  на  паліативну  допомогу  здійснюється  з  коштів  НСЗУ, при цьому у 2022 році відбулося зменшення витрат завдяки отриманню гуманітарної допомоги. </a:t>
            </a:r>
          </a:p>
        </p:txBody>
      </p:sp>
    </p:spTree>
    <p:extLst>
      <p:ext uri="{BB962C8B-B14F-4D97-AF65-F5344CB8AC3E}">
        <p14:creationId xmlns:p14="http://schemas.microsoft.com/office/powerpoint/2010/main" val="226604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99E1E-6A0D-4DF2-A69A-26D3CE2C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5" y="243281"/>
            <a:ext cx="5830350" cy="9563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Всього  відвідувань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до лікарів</a:t>
            </a:r>
            <a:br>
              <a:rPr lang="uk-UA" sz="2400" dirty="0">
                <a:solidFill>
                  <a:schemeClr val="tx1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EBC466A7-7603-45C9-8201-C65331BB3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40265"/>
              </p:ext>
            </p:extLst>
          </p:nvPr>
        </p:nvGraphicFramePr>
        <p:xfrm>
          <a:off x="222557" y="1429007"/>
          <a:ext cx="6312468" cy="12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117">
                  <a:extLst>
                    <a:ext uri="{9D8B030D-6E8A-4147-A177-3AD203B41FA5}">
                      <a16:colId xmlns:a16="http://schemas.microsoft.com/office/drawing/2014/main" val="2758924370"/>
                    </a:ext>
                  </a:extLst>
                </a:gridCol>
                <a:gridCol w="1578117">
                  <a:extLst>
                    <a:ext uri="{9D8B030D-6E8A-4147-A177-3AD203B41FA5}">
                      <a16:colId xmlns:a16="http://schemas.microsoft.com/office/drawing/2014/main" val="3254049233"/>
                    </a:ext>
                  </a:extLst>
                </a:gridCol>
                <a:gridCol w="1578117">
                  <a:extLst>
                    <a:ext uri="{9D8B030D-6E8A-4147-A177-3AD203B41FA5}">
                      <a16:colId xmlns:a16="http://schemas.microsoft.com/office/drawing/2014/main" val="3631657913"/>
                    </a:ext>
                  </a:extLst>
                </a:gridCol>
                <a:gridCol w="1578117">
                  <a:extLst>
                    <a:ext uri="{9D8B030D-6E8A-4147-A177-3AD203B41FA5}">
                      <a16:colId xmlns:a16="http://schemas.microsoft.com/office/drawing/2014/main" val="2275048312"/>
                    </a:ext>
                  </a:extLst>
                </a:gridCol>
              </a:tblGrid>
              <a:tr h="511004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</a:txBody>
                  <a:tcPr marL="98123" marR="981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 marL="98123" marR="981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</a:t>
                      </a:r>
                      <a:r>
                        <a:rPr lang="uk-UA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р.</a:t>
                      </a:r>
                    </a:p>
                  </a:txBody>
                  <a:tcPr marL="98123" marR="981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</a:t>
                      </a:r>
                      <a:r>
                        <a:rPr lang="uk-UA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р.</a:t>
                      </a:r>
                    </a:p>
                  </a:txBody>
                  <a:tcPr marL="98123" marR="981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85102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ctr"/>
                      <a:r>
                        <a:rPr lang="uk-UA" sz="1500" b="0" dirty="0">
                          <a:solidFill>
                            <a:schemeClr val="bg1"/>
                          </a:solidFill>
                        </a:rPr>
                        <a:t>Кількість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101051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149757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91833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88298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ctr"/>
                      <a:r>
                        <a:rPr lang="uk-UA" sz="1500" b="0" dirty="0">
                          <a:solidFill>
                            <a:schemeClr val="bg1"/>
                          </a:solidFill>
                        </a:rPr>
                        <a:t>На 1 жителя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2,0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2,8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1,7</a:t>
                      </a:r>
                    </a:p>
                  </a:txBody>
                  <a:tcPr marL="98123" marR="98123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63696"/>
                  </a:ext>
                </a:extLst>
              </a:tr>
            </a:tbl>
          </a:graphicData>
        </a:graphic>
      </p:graphicFrame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EE70375E-133C-4909-847C-DECAA4AEE74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94218440"/>
              </p:ext>
            </p:extLst>
          </p:nvPr>
        </p:nvGraphicFramePr>
        <p:xfrm>
          <a:off x="283464" y="2933424"/>
          <a:ext cx="6184451" cy="255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426414" y="5585255"/>
            <a:ext cx="6108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Зменшилась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відвідувань</a:t>
            </a:r>
            <a:r>
              <a:rPr lang="ru-RU" dirty="0"/>
              <a:t> до </a:t>
            </a:r>
            <a:r>
              <a:rPr lang="ru-RU" dirty="0" err="1"/>
              <a:t>лікарів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язано</a:t>
            </a:r>
            <a:r>
              <a:rPr lang="uk-UA" dirty="0"/>
              <a:t> із введенням воєнного стану в країні.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4775F8-AC47-AE7B-0DE6-B00F57C629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01" y="1429007"/>
            <a:ext cx="5419509" cy="36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3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0D7BF-50B6-42A5-8A25-B01D0369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26021"/>
            <a:ext cx="6476301" cy="637563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На амбулаторному прийомі</a:t>
            </a:r>
          </a:p>
        </p:txBody>
      </p:sp>
      <p:graphicFrame>
        <p:nvGraphicFramePr>
          <p:cNvPr id="5" name="Таблиця 5">
            <a:extLst>
              <a:ext uri="{FF2B5EF4-FFF2-40B4-BE49-F238E27FC236}">
                <a16:creationId xmlns:a16="http://schemas.microsoft.com/office/drawing/2014/main" id="{C9F79270-5000-41A1-8A41-790EAFEB4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730137"/>
              </p:ext>
            </p:extLst>
          </p:nvPr>
        </p:nvGraphicFramePr>
        <p:xfrm>
          <a:off x="300978" y="1053940"/>
          <a:ext cx="6201424" cy="127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56">
                  <a:extLst>
                    <a:ext uri="{9D8B030D-6E8A-4147-A177-3AD203B41FA5}">
                      <a16:colId xmlns:a16="http://schemas.microsoft.com/office/drawing/2014/main" val="3390385372"/>
                    </a:ext>
                  </a:extLst>
                </a:gridCol>
                <a:gridCol w="1550356">
                  <a:extLst>
                    <a:ext uri="{9D8B030D-6E8A-4147-A177-3AD203B41FA5}">
                      <a16:colId xmlns:a16="http://schemas.microsoft.com/office/drawing/2014/main" val="1041901401"/>
                    </a:ext>
                  </a:extLst>
                </a:gridCol>
                <a:gridCol w="1550356">
                  <a:extLst>
                    <a:ext uri="{9D8B030D-6E8A-4147-A177-3AD203B41FA5}">
                      <a16:colId xmlns:a16="http://schemas.microsoft.com/office/drawing/2014/main" val="1963826398"/>
                    </a:ext>
                  </a:extLst>
                </a:gridCol>
                <a:gridCol w="1550356">
                  <a:extLst>
                    <a:ext uri="{9D8B030D-6E8A-4147-A177-3AD203B41FA5}">
                      <a16:colId xmlns:a16="http://schemas.microsoft.com/office/drawing/2014/main" val="106580117"/>
                    </a:ext>
                  </a:extLst>
                </a:gridCol>
              </a:tblGrid>
              <a:tr h="454820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76460" marR="1764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 marL="176460" marR="1764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 marL="176460" marR="1764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 marL="176460" marR="17646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247059"/>
                  </a:ext>
                </a:extLst>
              </a:tr>
              <a:tr h="331216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Кількість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98430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148012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90683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300371"/>
                  </a:ext>
                </a:extLst>
              </a:tr>
              <a:tr h="490018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На 1 жителя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1,9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2,7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1,7</a:t>
                      </a:r>
                    </a:p>
                  </a:txBody>
                  <a:tcPr marL="176460" marR="1764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14615"/>
                  </a:ext>
                </a:extLst>
              </a:tr>
            </a:tbl>
          </a:graphicData>
        </a:graphic>
      </p:graphicFrame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4BBDAE47-6872-4DEA-829E-4AA4EA566B1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24453534"/>
              </p:ext>
            </p:extLst>
          </p:nvPr>
        </p:nvGraphicFramePr>
        <p:xfrm>
          <a:off x="310393" y="2422778"/>
          <a:ext cx="6303022" cy="291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300978" y="5375189"/>
            <a:ext cx="7770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Зменшилась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відвідувань</a:t>
            </a:r>
            <a:r>
              <a:rPr lang="ru-RU" sz="2000" dirty="0"/>
              <a:t> на амбулаторному </a:t>
            </a:r>
            <a:r>
              <a:rPr lang="ru-RU" sz="2000" dirty="0" err="1"/>
              <a:t>прийомі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пов’язано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введенням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в </a:t>
            </a:r>
            <a:r>
              <a:rPr lang="ru-RU" sz="2000" dirty="0" err="1"/>
              <a:t>країні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87E041-B950-44C3-9568-017B0D183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415" y="1053940"/>
            <a:ext cx="5493241" cy="37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6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BF1809B-7BD9-41F0-A5CC-6A7DDD11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23" y="105604"/>
            <a:ext cx="8365999" cy="9311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По амбулаторіям ЗПСМ (на амбулаторному прийомі)</a:t>
            </a: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905FBDE9-1A3B-41E0-9CE9-B2EEDC8F3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7061"/>
              </p:ext>
            </p:extLst>
          </p:nvPr>
        </p:nvGraphicFramePr>
        <p:xfrm>
          <a:off x="1191056" y="1032757"/>
          <a:ext cx="9121180" cy="359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5F4F82E-A400-4585-AE5D-EB6A41C78188}"/>
              </a:ext>
            </a:extLst>
          </p:cNvPr>
          <p:cNvSpPr/>
          <p:nvPr/>
        </p:nvSpPr>
        <p:spPr>
          <a:xfrm>
            <a:off x="531341" y="4607879"/>
            <a:ext cx="99346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/>
              <a:t>На 1 тис. нас.:   1,9                1,3                 1,4                 0,7                3,1                 1,8                 0,4</a:t>
            </a:r>
          </a:p>
          <a:p>
            <a:pPr>
              <a:spcAft>
                <a:spcPts val="0"/>
              </a:spcAft>
            </a:pPr>
            <a:endParaRPr lang="uk-UA" sz="1600" dirty="0"/>
          </a:p>
          <a:p>
            <a:pPr algn="just">
              <a:spcAft>
                <a:spcPts val="0"/>
              </a:spcAft>
            </a:pPr>
            <a:r>
              <a:rPr lang="uk-UA" sz="2000" dirty="0"/>
              <a:t>     Найбільша кількість відвідувань на амбулаторному прийомі у лікарів амбулаторії ЗПСМ №5 до лікарів педіатрів, найменша кількість – в  амбулаторії  ЗПСМ  №7,  де посада лікаря ЗПСЛ укомплектована з </a:t>
            </a:r>
            <a:r>
              <a:rPr lang="en-US" sz="2000" dirty="0"/>
              <a:t>IV </a:t>
            </a:r>
            <a:r>
              <a:rPr lang="uk-UA" sz="2000" dirty="0" err="1"/>
              <a:t>кв</a:t>
            </a:r>
            <a:r>
              <a:rPr lang="uk-UA" sz="2000" dirty="0"/>
              <a:t>. 2022 р., та в амбулаторії ЗПСМ №4, в якій лікарка ЗПСЛ знаходиться у відпустці по догляду за дитиною до 3-х років.</a:t>
            </a:r>
          </a:p>
        </p:txBody>
      </p:sp>
    </p:spTree>
    <p:extLst>
      <p:ext uri="{BB962C8B-B14F-4D97-AF65-F5344CB8AC3E}">
        <p14:creationId xmlns:p14="http://schemas.microsoft.com/office/powerpoint/2010/main" val="3671307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2D733F-FE65-4772-9764-BD3F6116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388"/>
            <a:ext cx="4160939" cy="627961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Відвідування вдома</a:t>
            </a:r>
          </a:p>
        </p:txBody>
      </p:sp>
      <p:graphicFrame>
        <p:nvGraphicFramePr>
          <p:cNvPr id="7" name="Таблиця 7">
            <a:extLst>
              <a:ext uri="{FF2B5EF4-FFF2-40B4-BE49-F238E27FC236}">
                <a16:creationId xmlns:a16="http://schemas.microsoft.com/office/drawing/2014/main" id="{B54B7E37-D6BC-430D-B917-35A9A8DE4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60183"/>
              </p:ext>
            </p:extLst>
          </p:nvPr>
        </p:nvGraphicFramePr>
        <p:xfrm>
          <a:off x="331481" y="855953"/>
          <a:ext cx="5532424" cy="153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48">
                  <a:extLst>
                    <a:ext uri="{9D8B030D-6E8A-4147-A177-3AD203B41FA5}">
                      <a16:colId xmlns:a16="http://schemas.microsoft.com/office/drawing/2014/main" val="2224782459"/>
                    </a:ext>
                  </a:extLst>
                </a:gridCol>
                <a:gridCol w="1505903">
                  <a:extLst>
                    <a:ext uri="{9D8B030D-6E8A-4147-A177-3AD203B41FA5}">
                      <a16:colId xmlns:a16="http://schemas.microsoft.com/office/drawing/2014/main" val="2812880717"/>
                    </a:ext>
                  </a:extLst>
                </a:gridCol>
                <a:gridCol w="1367393">
                  <a:extLst>
                    <a:ext uri="{9D8B030D-6E8A-4147-A177-3AD203B41FA5}">
                      <a16:colId xmlns:a16="http://schemas.microsoft.com/office/drawing/2014/main" val="917191720"/>
                    </a:ext>
                  </a:extLst>
                </a:gridCol>
                <a:gridCol w="1462580">
                  <a:extLst>
                    <a:ext uri="{9D8B030D-6E8A-4147-A177-3AD203B41FA5}">
                      <a16:colId xmlns:a16="http://schemas.microsoft.com/office/drawing/2014/main" val="823877788"/>
                    </a:ext>
                  </a:extLst>
                </a:gridCol>
              </a:tblGrid>
              <a:tr h="566104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92811" marR="1928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 2020 р.</a:t>
                      </a:r>
                    </a:p>
                  </a:txBody>
                  <a:tcPr marL="192811" marR="1928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 marL="192811" marR="1928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 marL="192811" marR="1928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08573"/>
                  </a:ext>
                </a:extLst>
              </a:tr>
              <a:tr h="420807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Всього</a:t>
                      </a:r>
                    </a:p>
                  </a:txBody>
                  <a:tcPr marL="192811" marR="1928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2621</a:t>
                      </a:r>
                    </a:p>
                  </a:txBody>
                  <a:tcPr marL="192811" marR="1928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1745</a:t>
                      </a:r>
                    </a:p>
                  </a:txBody>
                  <a:tcPr marL="192811" marR="1928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1150</a:t>
                      </a:r>
                    </a:p>
                  </a:txBody>
                  <a:tcPr marL="192811" marR="192811"/>
                </a:tc>
                <a:extLst>
                  <a:ext uri="{0D108BD9-81ED-4DB2-BD59-A6C34878D82A}">
                    <a16:rowId xmlns:a16="http://schemas.microsoft.com/office/drawing/2014/main" val="2792494023"/>
                  </a:ext>
                </a:extLst>
              </a:tr>
              <a:tr h="539970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На 100 жителів</a:t>
                      </a:r>
                    </a:p>
                  </a:txBody>
                  <a:tcPr marL="192811" marR="1928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5,1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 marL="192811" marR="1928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3,2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 marL="192811" marR="1928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2,1</a:t>
                      </a:r>
                    </a:p>
                  </a:txBody>
                  <a:tcPr marL="192811" marR="192811"/>
                </a:tc>
                <a:extLst>
                  <a:ext uri="{0D108BD9-81ED-4DB2-BD59-A6C34878D82A}">
                    <a16:rowId xmlns:a16="http://schemas.microsoft.com/office/drawing/2014/main" val="3039050680"/>
                  </a:ext>
                </a:extLst>
              </a:tr>
            </a:tbl>
          </a:graphicData>
        </a:graphic>
      </p:graphicFrame>
      <p:graphicFrame>
        <p:nvGraphicFramePr>
          <p:cNvPr id="14" name="Місце для вмісту 13">
            <a:extLst>
              <a:ext uri="{FF2B5EF4-FFF2-40B4-BE49-F238E27FC236}">
                <a16:creationId xmlns:a16="http://schemas.microsoft.com/office/drawing/2014/main" id="{1B00B288-644D-4ED7-88F7-C9A47DD9C7BA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2416859"/>
              </p:ext>
            </p:extLst>
          </p:nvPr>
        </p:nvGraphicFramePr>
        <p:xfrm>
          <a:off x="0" y="2357438"/>
          <a:ext cx="5939407" cy="326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225770" y="5452110"/>
            <a:ext cx="5870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err="1"/>
              <a:t>Відмічається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відвідувань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, як </a:t>
            </a:r>
            <a:r>
              <a:rPr lang="ru-RU" dirty="0" err="1"/>
              <a:t>сімейними</a:t>
            </a:r>
            <a:r>
              <a:rPr lang="ru-RU" dirty="0"/>
              <a:t> </a:t>
            </a:r>
            <a:r>
              <a:rPr lang="ru-RU" dirty="0" err="1"/>
              <a:t>лікарями</a:t>
            </a:r>
            <a:r>
              <a:rPr lang="ru-RU" dirty="0"/>
              <a:t>, так і </a:t>
            </a:r>
            <a:r>
              <a:rPr lang="ru-RU" dirty="0" err="1"/>
              <a:t>лікарями</a:t>
            </a:r>
            <a:r>
              <a:rPr lang="ru-RU" dirty="0"/>
              <a:t> </a:t>
            </a:r>
            <a:r>
              <a:rPr lang="ru-RU" dirty="0" err="1"/>
              <a:t>педіатрами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AD6DB-CE66-47E6-98AA-27F96AFA34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55953"/>
            <a:ext cx="5697362" cy="32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04B3321-331C-4F5D-A7A9-E5F1FACB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02" y="111327"/>
            <a:ext cx="6811861" cy="864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По амбулаторіям ЗПСМ </a:t>
            </a:r>
            <a:br>
              <a:rPr lang="uk-UA" sz="3000" dirty="0">
                <a:solidFill>
                  <a:schemeClr val="bg1"/>
                </a:solidFill>
              </a:rPr>
            </a:br>
            <a:r>
              <a:rPr lang="uk-UA" sz="3000" dirty="0">
                <a:solidFill>
                  <a:schemeClr val="bg1"/>
                </a:solidFill>
              </a:rPr>
              <a:t>(відвідування вдома)</a:t>
            </a: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BBAFEA14-9929-4D0B-A286-D39EEAB09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05524"/>
              </p:ext>
            </p:extLst>
          </p:nvPr>
        </p:nvGraphicFramePr>
        <p:xfrm>
          <a:off x="297601" y="975392"/>
          <a:ext cx="6560399" cy="406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502355-799F-4F33-9A03-E471B2BC8093}"/>
              </a:ext>
            </a:extLst>
          </p:cNvPr>
          <p:cNvSpPr/>
          <p:nvPr/>
        </p:nvSpPr>
        <p:spPr>
          <a:xfrm>
            <a:off x="297601" y="4915567"/>
            <a:ext cx="734216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400" dirty="0">
                <a:latin typeface="Trebuchet MS" panose="020B0603020202020204" pitchFamily="34" charset="0"/>
                <a:ea typeface="Calibri" panose="020F0502020204030204" pitchFamily="34" charset="0"/>
              </a:rPr>
              <a:t>На 100             0,9      1,6       1,2       1,5       7,4        0,8        0,9</a:t>
            </a:r>
          </a:p>
          <a:p>
            <a:pPr>
              <a:spcAft>
                <a:spcPts val="0"/>
              </a:spcAft>
            </a:pPr>
            <a:r>
              <a:rPr lang="uk-UA" sz="1400" dirty="0">
                <a:latin typeface="Trebuchet MS" panose="020B0603020202020204" pitchFamily="34" charset="0"/>
                <a:ea typeface="Calibri" panose="020F0502020204030204" pitchFamily="34" charset="0"/>
              </a:rPr>
              <a:t>Жителів:   </a:t>
            </a:r>
          </a:p>
          <a:p>
            <a:pPr algn="just">
              <a:spcAft>
                <a:spcPts val="0"/>
              </a:spcAft>
            </a:pPr>
            <a:endParaRPr lang="uk-UA" sz="6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ea typeface="Calibri" panose="020F0502020204030204" pitchFamily="34" charset="0"/>
              </a:rPr>
              <a:t>Найбільша кількість відвідувань вдома лікарями педіатрами по амбулаторії ЗПСМ №5, найнижча кількість по амбулаторіям ЗПСМ №6, №1 і №7.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B10E2-6404-42F0-8D9A-EB762C639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068" y="1106425"/>
            <a:ext cx="5495570" cy="32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2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2992B-CD2B-498E-86CE-2C21653B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0"/>
            <a:ext cx="8178356" cy="1507067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Відвідування  з  профілактичною  метою  (%)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1A2B4279-BDEB-4F67-8A3E-3B2347590653}"/>
              </a:ext>
            </a:extLst>
          </p:cNvPr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2257731172"/>
              </p:ext>
            </p:extLst>
          </p:nvPr>
        </p:nvGraphicFramePr>
        <p:xfrm>
          <a:off x="-246993" y="1334530"/>
          <a:ext cx="7353591" cy="370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Місце для тексту 17"/>
          <p:cNvSpPr>
            <a:spLocks noGrp="1"/>
          </p:cNvSpPr>
          <p:nvPr>
            <p:ph type="body" sz="quarter" idx="14"/>
          </p:nvPr>
        </p:nvSpPr>
        <p:spPr>
          <a:xfrm>
            <a:off x="247340" y="5154930"/>
            <a:ext cx="11736456" cy="1556765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1800" dirty="0">
                <a:solidFill>
                  <a:schemeClr val="tx1"/>
                </a:solidFill>
              </a:rPr>
              <a:t>Відмічається зменшення кількості відвідувань з профілактичною метою порівняно з 2021 роком, коли 58,7% населення було охоплено  щепленнями проти </a:t>
            </a:r>
            <a:r>
              <a:rPr lang="en-US" sz="1800" dirty="0">
                <a:solidFill>
                  <a:schemeClr val="tx1"/>
                </a:solidFill>
              </a:rPr>
              <a:t>COVID-19</a:t>
            </a:r>
            <a:r>
              <a:rPr lang="uk-UA" sz="1800" dirty="0">
                <a:solidFill>
                  <a:schemeClr val="tx1"/>
                </a:solidFill>
              </a:rPr>
              <a:t>, а  у 2022 році у  зв’язку із введенням воєнного стану в країні, населення в основному зверталось за наданням медичної допомоги з приводу захворювань та проведенням онкологічних і </a:t>
            </a:r>
            <a:r>
              <a:rPr lang="uk-UA" sz="1800" dirty="0" err="1">
                <a:solidFill>
                  <a:schemeClr val="tx1"/>
                </a:solidFill>
              </a:rPr>
              <a:t>флюорообстежень</a:t>
            </a:r>
            <a:r>
              <a:rPr lang="uk-UA" sz="1800" dirty="0">
                <a:solidFill>
                  <a:schemeClr val="tx1"/>
                </a:solidFill>
              </a:rPr>
              <a:t>, проведенням щеплень проти дифтерії та правцю, а також проти </a:t>
            </a:r>
            <a:r>
              <a:rPr lang="en-US" sz="1800" dirty="0">
                <a:solidFill>
                  <a:prstClr val="white"/>
                </a:solidFill>
              </a:rPr>
              <a:t>COVID-19</a:t>
            </a:r>
            <a:r>
              <a:rPr lang="uk-UA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50AB8-E624-4CE2-711D-81E8AC7B3D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688" y="922389"/>
            <a:ext cx="3662845" cy="39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045452-23A9-46D3-9303-48279CF1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83" y="0"/>
            <a:ext cx="6847418" cy="7344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600" dirty="0">
                <a:solidFill>
                  <a:schemeClr val="bg1"/>
                </a:solidFill>
              </a:rPr>
              <a:t>Відвідування з профілактичною метою </a:t>
            </a: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A418B038-1B19-4C20-8C98-8FE42FA32F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300984"/>
              </p:ext>
            </p:extLst>
          </p:nvPr>
        </p:nvGraphicFramePr>
        <p:xfrm>
          <a:off x="647700" y="635000"/>
          <a:ext cx="3427136" cy="429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DBA45D96-7A9E-42AD-88DC-B2B49832DB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9501704"/>
              </p:ext>
            </p:extLst>
          </p:nvPr>
        </p:nvGraphicFramePr>
        <p:xfrm>
          <a:off x="3879500" y="620435"/>
          <a:ext cx="3759725" cy="430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605083" y="4827537"/>
            <a:ext cx="99836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000" dirty="0">
                <a:latin typeface="+mj-lt"/>
              </a:rPr>
              <a:t>     </a:t>
            </a:r>
            <a:r>
              <a:rPr lang="ru-RU" sz="2000" dirty="0" err="1">
                <a:latin typeface="+mj-lt"/>
              </a:rPr>
              <a:t>Зменшення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показника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відвідувань</a:t>
            </a:r>
            <a:r>
              <a:rPr lang="ru-RU" sz="2000" dirty="0">
                <a:latin typeface="+mj-lt"/>
              </a:rPr>
              <a:t> з </a:t>
            </a:r>
            <a:r>
              <a:rPr lang="ru-RU" sz="2000" dirty="0" err="1">
                <a:latin typeface="+mj-lt"/>
              </a:rPr>
              <a:t>профілактичною</a:t>
            </a:r>
            <a:r>
              <a:rPr lang="ru-RU" sz="2000" dirty="0">
                <a:latin typeface="+mj-lt"/>
              </a:rPr>
              <a:t> метою </a:t>
            </a:r>
            <a:r>
              <a:rPr lang="ru-RU" sz="2000" dirty="0" err="1">
                <a:latin typeface="+mj-lt"/>
              </a:rPr>
              <a:t>серед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дорослого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населення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пов</a:t>
            </a:r>
            <a:r>
              <a:rPr lang="en-US" sz="2000" dirty="0">
                <a:latin typeface="+mj-lt"/>
              </a:rPr>
              <a:t>‘</a:t>
            </a:r>
            <a:r>
              <a:rPr lang="uk-UA" sz="2000" dirty="0" err="1">
                <a:latin typeface="+mj-lt"/>
              </a:rPr>
              <a:t>язане</a:t>
            </a:r>
            <a:r>
              <a:rPr lang="uk-UA" sz="2000" dirty="0">
                <a:latin typeface="+mj-lt"/>
              </a:rPr>
              <a:t> із введенням воєнного стану в країні. Серед дітей рівень показника дещо зріс за рахунок збільшення  звернень внутрішньо-переміщених осіб.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B3179D-DAD4-4F98-8A47-A21D334342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689" y="176126"/>
            <a:ext cx="3759724" cy="45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28791" y="165254"/>
            <a:ext cx="8681291" cy="517792"/>
          </a:xfrm>
        </p:spPr>
        <p:txBody>
          <a:bodyPr/>
          <a:lstStyle/>
          <a:p>
            <a:r>
              <a:rPr lang="ru-RU" dirty="0"/>
              <a:t>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пандемії</a:t>
            </a:r>
            <a:r>
              <a:rPr lang="ru-RU" dirty="0"/>
              <a:t> на COVID-19</a:t>
            </a:r>
            <a:endParaRPr lang="uk-UA" dirty="0"/>
          </a:p>
        </p:txBody>
      </p:sp>
      <p:sp>
        <p:nvSpPr>
          <p:cNvPr id="10" name="Місце для тексту 9"/>
          <p:cNvSpPr>
            <a:spLocks noGrp="1"/>
          </p:cNvSpPr>
          <p:nvPr>
            <p:ph type="body" sz="half" idx="2"/>
          </p:nvPr>
        </p:nvSpPr>
        <p:spPr>
          <a:xfrm>
            <a:off x="3117774" y="1145754"/>
            <a:ext cx="8846544" cy="5563519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    </a:t>
            </a:r>
            <a:r>
              <a:rPr lang="ru-RU" sz="1800" dirty="0">
                <a:solidFill>
                  <a:schemeClr val="bg1"/>
                </a:solidFill>
              </a:rPr>
              <a:t>У 2022 р. по </a:t>
            </a:r>
            <a:r>
              <a:rPr lang="ru-RU" sz="1800" dirty="0" err="1">
                <a:solidFill>
                  <a:schemeClr val="bg1"/>
                </a:solidFill>
              </a:rPr>
              <a:t>території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обслуговування</a:t>
            </a:r>
            <a:r>
              <a:rPr lang="ru-RU" sz="1800" dirty="0">
                <a:solidFill>
                  <a:schemeClr val="bg1"/>
                </a:solidFill>
              </a:rPr>
              <a:t> КНМП «ЦПМСД №1» м. </a:t>
            </a:r>
            <a:r>
              <a:rPr lang="ru-RU" sz="1800" dirty="0" err="1">
                <a:solidFill>
                  <a:schemeClr val="bg1"/>
                </a:solidFill>
              </a:rPr>
              <a:t>Кременчука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перехворіло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гостру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респіраторну</a:t>
            </a:r>
            <a:r>
              <a:rPr lang="ru-RU" sz="1800" dirty="0">
                <a:solidFill>
                  <a:schemeClr val="bg1"/>
                </a:solidFill>
              </a:rPr>
              <a:t> хворобу (COVID-19), </a:t>
            </a:r>
            <a:r>
              <a:rPr lang="ru-RU" sz="1800" dirty="0" err="1">
                <a:solidFill>
                  <a:schemeClr val="bg1"/>
                </a:solidFill>
              </a:rPr>
              <a:t>спричинену</a:t>
            </a:r>
            <a:r>
              <a:rPr lang="ru-RU" sz="1800" dirty="0">
                <a:solidFill>
                  <a:schemeClr val="bg1"/>
                </a:solidFill>
              </a:rPr>
              <a:t>      </a:t>
            </a:r>
            <a:r>
              <a:rPr lang="ru-RU" sz="1800" dirty="0" err="1">
                <a:solidFill>
                  <a:schemeClr val="bg1"/>
                </a:solidFill>
              </a:rPr>
              <a:t>коронавірусом</a:t>
            </a:r>
            <a:r>
              <a:rPr lang="ru-RU" sz="1800" dirty="0">
                <a:solidFill>
                  <a:schemeClr val="bg1"/>
                </a:solidFill>
              </a:rPr>
              <a:t> SARS-CoV-2, 1439  </a:t>
            </a:r>
            <a:r>
              <a:rPr lang="ru-RU" sz="1800" dirty="0" err="1">
                <a:solidFill>
                  <a:schemeClr val="bg1"/>
                </a:solidFill>
              </a:rPr>
              <a:t>осіб</a:t>
            </a:r>
            <a:r>
              <a:rPr lang="ru-RU" sz="1800" dirty="0">
                <a:solidFill>
                  <a:schemeClr val="bg1"/>
                </a:solidFill>
              </a:rPr>
              <a:t> – 269,0 на 10 тис. нас.  (2021 р.: 1933 – 357,3) </a:t>
            </a:r>
            <a:r>
              <a:rPr lang="ru-RU" sz="1800" dirty="0" err="1">
                <a:solidFill>
                  <a:schemeClr val="bg1"/>
                </a:solidFill>
              </a:rPr>
              <a:t>проти</a:t>
            </a:r>
            <a:r>
              <a:rPr lang="ru-RU" sz="1800" dirty="0">
                <a:solidFill>
                  <a:schemeClr val="bg1"/>
                </a:solidFill>
              </a:rPr>
              <a:t> 9318 </a:t>
            </a:r>
            <a:r>
              <a:rPr lang="ru-RU" sz="1800" dirty="0" err="1">
                <a:solidFill>
                  <a:schemeClr val="bg1"/>
                </a:solidFill>
              </a:rPr>
              <a:t>осіб</a:t>
            </a:r>
            <a:r>
              <a:rPr lang="ru-RU" sz="1800" dirty="0">
                <a:solidFill>
                  <a:schemeClr val="bg1"/>
                </a:solidFill>
              </a:rPr>
              <a:t> по </a:t>
            </a:r>
            <a:r>
              <a:rPr lang="ru-RU" sz="1800" dirty="0" err="1">
                <a:solidFill>
                  <a:schemeClr val="bg1"/>
                </a:solidFill>
              </a:rPr>
              <a:t>місту</a:t>
            </a:r>
            <a:r>
              <a:rPr lang="ru-RU" sz="1800" dirty="0">
                <a:solidFill>
                  <a:schemeClr val="bg1"/>
                </a:solidFill>
              </a:rPr>
              <a:t> – 427,2 на 10 тис. нас. (2021 р.: 12874 – 583,3), з них </a:t>
            </a:r>
            <a:r>
              <a:rPr lang="ru-RU" sz="1800" dirty="0" err="1">
                <a:solidFill>
                  <a:schemeClr val="bg1"/>
                </a:solidFill>
              </a:rPr>
              <a:t>проліковано</a:t>
            </a:r>
            <a:r>
              <a:rPr lang="ru-RU" sz="1800" dirty="0">
                <a:solidFill>
                  <a:schemeClr val="bg1"/>
                </a:solidFill>
              </a:rPr>
              <a:t> амбулаторно 1332 </a:t>
            </a:r>
            <a:r>
              <a:rPr lang="ru-RU" sz="1800" dirty="0" err="1">
                <a:solidFill>
                  <a:schemeClr val="bg1"/>
                </a:solidFill>
              </a:rPr>
              <a:t>хворих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госпіталізовано</a:t>
            </a:r>
            <a:r>
              <a:rPr lang="ru-RU" sz="1800" dirty="0">
                <a:solidFill>
                  <a:schemeClr val="bg1"/>
                </a:solidFill>
              </a:rPr>
              <a:t> 107 </a:t>
            </a:r>
            <a:r>
              <a:rPr lang="ru-RU" sz="1800" dirty="0" err="1">
                <a:solidFill>
                  <a:schemeClr val="bg1"/>
                </a:solidFill>
              </a:rPr>
              <a:t>хворих</a:t>
            </a:r>
            <a:r>
              <a:rPr lang="ru-RU" sz="1800" dirty="0">
                <a:solidFill>
                  <a:schemeClr val="bg1"/>
                </a:solidFill>
              </a:rPr>
              <a:t> (2021 р.: </a:t>
            </a:r>
            <a:r>
              <a:rPr lang="ru-RU" sz="1800" dirty="0" err="1">
                <a:solidFill>
                  <a:schemeClr val="bg1"/>
                </a:solidFill>
              </a:rPr>
              <a:t>проліковано</a:t>
            </a:r>
            <a:r>
              <a:rPr lang="ru-RU" sz="1800" dirty="0">
                <a:solidFill>
                  <a:schemeClr val="bg1"/>
                </a:solidFill>
              </a:rPr>
              <a:t> амбулаторно 1789 </a:t>
            </a:r>
            <a:r>
              <a:rPr lang="ru-RU" sz="1800" dirty="0" err="1">
                <a:solidFill>
                  <a:schemeClr val="bg1"/>
                </a:solidFill>
              </a:rPr>
              <a:t>хворих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госпіталізовано</a:t>
            </a:r>
            <a:r>
              <a:rPr lang="ru-RU" sz="1800" dirty="0">
                <a:solidFill>
                  <a:schemeClr val="bg1"/>
                </a:solidFill>
              </a:rPr>
              <a:t> – 144) </a:t>
            </a:r>
            <a:r>
              <a:rPr lang="ru-RU" sz="1800" dirty="0" err="1">
                <a:solidFill>
                  <a:schemeClr val="bg1"/>
                </a:solidFill>
              </a:rPr>
              <a:t>знаходилось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самоізоляції</a:t>
            </a:r>
            <a:r>
              <a:rPr lang="ru-RU" sz="1800" dirty="0">
                <a:solidFill>
                  <a:schemeClr val="bg1"/>
                </a:solidFill>
              </a:rPr>
              <a:t> 3602 особи, в тому </a:t>
            </a:r>
            <a:r>
              <a:rPr lang="ru-RU" sz="1800" dirty="0" err="1">
                <a:solidFill>
                  <a:schemeClr val="bg1"/>
                </a:solidFill>
              </a:rPr>
              <a:t>числі</a:t>
            </a:r>
            <a:r>
              <a:rPr lang="ru-RU" sz="1800" dirty="0">
                <a:solidFill>
                  <a:schemeClr val="bg1"/>
                </a:solidFill>
              </a:rPr>
              <a:t> 2163 </a:t>
            </a:r>
            <a:r>
              <a:rPr lang="ru-RU" sz="1800" dirty="0" err="1">
                <a:solidFill>
                  <a:schemeClr val="bg1"/>
                </a:solidFill>
              </a:rPr>
              <a:t>контактних</a:t>
            </a:r>
            <a:r>
              <a:rPr lang="ru-RU" sz="1800" dirty="0">
                <a:solidFill>
                  <a:schemeClr val="bg1"/>
                </a:solidFill>
              </a:rPr>
              <a:t> (2021 р.: </a:t>
            </a:r>
            <a:r>
              <a:rPr lang="ru-RU" sz="1800" dirty="0" err="1">
                <a:solidFill>
                  <a:schemeClr val="bg1"/>
                </a:solidFill>
              </a:rPr>
              <a:t>перебувало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самоізоляції</a:t>
            </a:r>
            <a:r>
              <a:rPr lang="ru-RU" sz="1800" dirty="0">
                <a:solidFill>
                  <a:schemeClr val="bg1"/>
                </a:solidFill>
              </a:rPr>
              <a:t> 4832 </a:t>
            </a:r>
            <a:r>
              <a:rPr lang="ru-RU" sz="1800" dirty="0" err="1">
                <a:solidFill>
                  <a:schemeClr val="bg1"/>
                </a:solidFill>
              </a:rPr>
              <a:t>осіб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>
                <a:solidFill>
                  <a:prstClr val="black"/>
                </a:solidFill>
              </a:rPr>
              <a:t>в тому </a:t>
            </a:r>
            <a:r>
              <a:rPr lang="ru-RU" sz="1800" dirty="0" err="1">
                <a:solidFill>
                  <a:prstClr val="black"/>
                </a:solidFill>
              </a:rPr>
              <a:t>числі</a:t>
            </a:r>
            <a:r>
              <a:rPr lang="ru-RU" sz="1800" dirty="0">
                <a:solidFill>
                  <a:prstClr val="black"/>
                </a:solidFill>
              </a:rPr>
              <a:t> 2899 </a:t>
            </a:r>
            <a:r>
              <a:rPr lang="ru-RU" sz="1800" dirty="0" err="1">
                <a:solidFill>
                  <a:prstClr val="black"/>
                </a:solidFill>
              </a:rPr>
              <a:t>контактних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   З </a:t>
            </a:r>
            <a:r>
              <a:rPr lang="ru-RU" sz="1800" dirty="0" err="1">
                <a:solidFill>
                  <a:schemeClr val="bg1"/>
                </a:solidFill>
              </a:rPr>
              <a:t>місцевого</a:t>
            </a:r>
            <a:r>
              <a:rPr lang="ru-RU" sz="1800" dirty="0">
                <a:solidFill>
                  <a:schemeClr val="bg1"/>
                </a:solidFill>
              </a:rPr>
              <a:t> бюджету за 2022 </a:t>
            </a:r>
            <a:r>
              <a:rPr lang="ru-RU" sz="1800" dirty="0" err="1">
                <a:solidFill>
                  <a:schemeClr val="bg1"/>
                </a:solidFill>
              </a:rPr>
              <a:t>рік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було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виділено</a:t>
            </a:r>
            <a:r>
              <a:rPr lang="ru-RU" sz="1800" dirty="0">
                <a:solidFill>
                  <a:schemeClr val="bg1"/>
                </a:solidFill>
              </a:rPr>
              <a:t> та </a:t>
            </a:r>
            <a:r>
              <a:rPr lang="ru-RU" sz="1800" dirty="0" err="1">
                <a:solidFill>
                  <a:schemeClr val="bg1"/>
                </a:solidFill>
              </a:rPr>
              <a:t>використано</a:t>
            </a:r>
            <a:r>
              <a:rPr lang="ru-RU" sz="1800" dirty="0">
                <a:solidFill>
                  <a:schemeClr val="bg1"/>
                </a:solidFill>
              </a:rPr>
              <a:t> 269 820,00 грн. для </a:t>
            </a:r>
            <a:r>
              <a:rPr lang="ru-RU" sz="1800" dirty="0" err="1">
                <a:solidFill>
                  <a:schemeClr val="bg1"/>
                </a:solidFill>
              </a:rPr>
              <a:t>придбання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експрес-тестів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виконання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заходів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програми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протидії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розповсюдженню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коронавірусної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інфекції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     За </a:t>
            </a:r>
            <a:r>
              <a:rPr lang="ru-RU" sz="1800" dirty="0" err="1">
                <a:solidFill>
                  <a:schemeClr val="bg1"/>
                </a:solidFill>
              </a:rPr>
              <a:t>кошти</a:t>
            </a:r>
            <a:r>
              <a:rPr lang="ru-RU" sz="1800" dirty="0">
                <a:solidFill>
                  <a:schemeClr val="bg1"/>
                </a:solidFill>
              </a:rPr>
              <a:t> НСЗУ  </a:t>
            </a:r>
            <a:r>
              <a:rPr lang="ru-RU" sz="1800" dirty="0" err="1">
                <a:solidFill>
                  <a:schemeClr val="bg1"/>
                </a:solidFill>
              </a:rPr>
              <a:t>було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придбано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засобів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індивідуального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захисту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загальну</a:t>
            </a:r>
            <a:r>
              <a:rPr lang="ru-RU" sz="1800" dirty="0">
                <a:solidFill>
                  <a:schemeClr val="bg1"/>
                </a:solidFill>
              </a:rPr>
              <a:t>  суму  54 013 грн. та  </a:t>
            </a:r>
            <a:r>
              <a:rPr lang="ru-RU" sz="1800" dirty="0" err="1">
                <a:solidFill>
                  <a:schemeClr val="bg1"/>
                </a:solidFill>
              </a:rPr>
              <a:t>дезінфекційних</a:t>
            </a:r>
            <a:r>
              <a:rPr lang="ru-RU" sz="1800" dirty="0">
                <a:solidFill>
                  <a:schemeClr val="bg1"/>
                </a:solidFill>
              </a:rPr>
              <a:t>  </a:t>
            </a:r>
            <a:r>
              <a:rPr lang="ru-RU" sz="1800" dirty="0" err="1">
                <a:solidFill>
                  <a:schemeClr val="bg1"/>
                </a:solidFill>
              </a:rPr>
              <a:t>засобів</a:t>
            </a:r>
            <a:r>
              <a:rPr lang="ru-RU" sz="1800" dirty="0">
                <a:solidFill>
                  <a:schemeClr val="bg1"/>
                </a:solidFill>
              </a:rPr>
              <a:t>  на  60 867 грн.</a:t>
            </a:r>
            <a:r>
              <a:rPr lang="uk-UA" dirty="0"/>
              <a:t>   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6" y="3633538"/>
            <a:ext cx="2869287" cy="3075736"/>
          </a:xfrm>
          <a:prstGeom prst="rect">
            <a:avLst/>
          </a:prstGeom>
        </p:spPr>
      </p:pic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B24DAAD8-642A-125A-1663-E0519D5CB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264"/>
            <a:ext cx="2864591" cy="3075736"/>
          </a:xfrm>
        </p:spPr>
      </p:pic>
    </p:spTree>
    <p:extLst>
      <p:ext uri="{BB962C8B-B14F-4D97-AF65-F5344CB8AC3E}">
        <p14:creationId xmlns:p14="http://schemas.microsoft.com/office/powerpoint/2010/main" val="4105365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1110" y="0"/>
            <a:ext cx="6019800" cy="891822"/>
          </a:xfrm>
        </p:spPr>
        <p:txBody>
          <a:bodyPr/>
          <a:lstStyle/>
          <a:p>
            <a:r>
              <a:rPr lang="uk-UA" dirty="0"/>
              <a:t>Діагностика </a:t>
            </a:r>
            <a:r>
              <a:rPr lang="en-US" dirty="0"/>
              <a:t>COVID-19</a:t>
            </a:r>
            <a:endParaRPr lang="uk-UA" dirty="0"/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65" y="802117"/>
            <a:ext cx="3432704" cy="4783434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4636009" y="1051561"/>
            <a:ext cx="6954902" cy="5044440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</a:rPr>
              <a:t>     </a:t>
            </a:r>
            <a:r>
              <a:rPr lang="ru-RU" dirty="0">
                <a:solidFill>
                  <a:schemeClr val="bg1"/>
                </a:solidFill>
              </a:rPr>
              <a:t>З метою </a:t>
            </a:r>
            <a:r>
              <a:rPr lang="ru-RU" dirty="0" err="1">
                <a:solidFill>
                  <a:schemeClr val="bg1"/>
                </a:solidFill>
              </a:rPr>
              <a:t>своєчасного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обстежень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на Covid-19 створена бригада по забору </a:t>
            </a:r>
            <a:r>
              <a:rPr lang="ru-RU" dirty="0" err="1">
                <a:solidFill>
                  <a:schemeClr val="bg1"/>
                </a:solidFill>
              </a:rPr>
              <a:t>матеріалу</a:t>
            </a:r>
            <a:r>
              <a:rPr lang="ru-RU" dirty="0">
                <a:solidFill>
                  <a:schemeClr val="bg1"/>
                </a:solidFill>
              </a:rPr>
              <a:t> на ПЛР та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швидко-тестів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Впродовж</a:t>
            </a:r>
            <a:r>
              <a:rPr lang="ru-RU" dirty="0">
                <a:solidFill>
                  <a:schemeClr val="bg1"/>
                </a:solidFill>
              </a:rPr>
              <a:t> 2022 року </a:t>
            </a:r>
            <a:r>
              <a:rPr lang="ru-RU" dirty="0" err="1">
                <a:solidFill>
                  <a:schemeClr val="bg1"/>
                </a:solidFill>
              </a:rPr>
              <a:t>зроблено</a:t>
            </a:r>
            <a:r>
              <a:rPr lang="ru-RU" dirty="0">
                <a:solidFill>
                  <a:schemeClr val="bg1"/>
                </a:solidFill>
              </a:rPr>
              <a:t> 154 </a:t>
            </a:r>
            <a:r>
              <a:rPr lang="ru-RU" dirty="0" err="1">
                <a:solidFill>
                  <a:schemeClr val="bg1"/>
                </a:solidFill>
              </a:rPr>
              <a:t>виЇзди</a:t>
            </a:r>
            <a:r>
              <a:rPr lang="ru-RU" dirty="0">
                <a:solidFill>
                  <a:schemeClr val="bg1"/>
                </a:solidFill>
              </a:rPr>
              <a:t> та 170 </a:t>
            </a:r>
            <a:r>
              <a:rPr lang="ru-RU" dirty="0" err="1">
                <a:solidFill>
                  <a:schemeClr val="bg1"/>
                </a:solidFill>
              </a:rPr>
              <a:t>тестів</a:t>
            </a:r>
            <a:r>
              <a:rPr lang="ru-RU" dirty="0">
                <a:solidFill>
                  <a:schemeClr val="bg1"/>
                </a:solidFill>
              </a:rPr>
              <a:t>, з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75 – </a:t>
            </a:r>
            <a:r>
              <a:rPr lang="ru-RU" dirty="0" err="1">
                <a:solidFill>
                  <a:schemeClr val="bg1"/>
                </a:solidFill>
              </a:rPr>
              <a:t>позитивні</a:t>
            </a:r>
            <a:r>
              <a:rPr lang="ru-RU" dirty="0">
                <a:solidFill>
                  <a:schemeClr val="bg1"/>
                </a:solidFill>
              </a:rPr>
              <a:t>.    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За 2022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визначення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наявності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гостру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респіраторну</a:t>
            </a:r>
            <a:r>
              <a:rPr lang="ru-RU" dirty="0">
                <a:solidFill>
                  <a:schemeClr val="bg1"/>
                </a:solidFill>
              </a:rPr>
              <a:t> хворобу, </a:t>
            </a:r>
            <a:r>
              <a:rPr lang="ru-RU" dirty="0" err="1">
                <a:solidFill>
                  <a:schemeClr val="bg1"/>
                </a:solidFill>
              </a:rPr>
              <a:t>спричинену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коронавірусом</a:t>
            </a:r>
            <a:r>
              <a:rPr lang="ru-RU" dirty="0">
                <a:solidFill>
                  <a:schemeClr val="bg1"/>
                </a:solidFill>
              </a:rPr>
              <a:t> SARS-CoV-2,  </a:t>
            </a:r>
            <a:r>
              <a:rPr lang="ru-RU" dirty="0" err="1">
                <a:solidFill>
                  <a:schemeClr val="bg1"/>
                </a:solidFill>
              </a:rPr>
              <a:t>використано</a:t>
            </a:r>
            <a:r>
              <a:rPr lang="ru-RU" dirty="0">
                <a:solidFill>
                  <a:schemeClr val="bg1"/>
                </a:solidFill>
              </a:rPr>
              <a:t> 3421 </a:t>
            </a:r>
            <a:r>
              <a:rPr lang="ru-RU" dirty="0" err="1">
                <a:solidFill>
                  <a:schemeClr val="bg1"/>
                </a:solidFill>
              </a:rPr>
              <a:t>експрес-тестів</a:t>
            </a:r>
            <a:r>
              <a:rPr lang="ru-RU" dirty="0">
                <a:solidFill>
                  <a:schemeClr val="bg1"/>
                </a:solidFill>
              </a:rPr>
              <a:t> на SARS-CoV-2, з них </a:t>
            </a:r>
            <a:r>
              <a:rPr lang="ru-RU" dirty="0" err="1">
                <a:solidFill>
                  <a:schemeClr val="bg1"/>
                </a:solidFill>
              </a:rPr>
              <a:t>отримано</a:t>
            </a:r>
            <a:r>
              <a:rPr lang="ru-RU" dirty="0">
                <a:solidFill>
                  <a:schemeClr val="bg1"/>
                </a:solidFill>
              </a:rPr>
              <a:t> 579 </a:t>
            </a:r>
            <a:r>
              <a:rPr lang="ru-RU" dirty="0" err="1">
                <a:solidFill>
                  <a:schemeClr val="bg1"/>
                </a:solidFill>
              </a:rPr>
              <a:t>позитивних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результатів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</a:t>
            </a:r>
            <a:r>
              <a:rPr lang="ru-RU" dirty="0" err="1">
                <a:solidFill>
                  <a:schemeClr val="bg1"/>
                </a:solidFill>
              </a:rPr>
              <a:t>Відібрано</a:t>
            </a:r>
            <a:r>
              <a:rPr lang="ru-RU" dirty="0">
                <a:solidFill>
                  <a:schemeClr val="bg1"/>
                </a:solidFill>
              </a:rPr>
              <a:t> та направлено </a:t>
            </a:r>
            <a:r>
              <a:rPr lang="ru-RU" dirty="0" err="1">
                <a:solidFill>
                  <a:schemeClr val="bg1"/>
                </a:solidFill>
              </a:rPr>
              <a:t>імунобіологічного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матеріалу</a:t>
            </a:r>
            <a:r>
              <a:rPr lang="ru-RU" dirty="0">
                <a:solidFill>
                  <a:schemeClr val="bg1"/>
                </a:solidFill>
              </a:rPr>
              <a:t> на ПЛР-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 - 1461, за результатами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виявлено</a:t>
            </a:r>
            <a:r>
              <a:rPr lang="ru-RU" dirty="0">
                <a:solidFill>
                  <a:schemeClr val="bg1"/>
                </a:solidFill>
              </a:rPr>
              <a:t> 860 </a:t>
            </a:r>
            <a:r>
              <a:rPr lang="ru-RU" dirty="0" err="1">
                <a:solidFill>
                  <a:schemeClr val="bg1"/>
                </a:solidFill>
              </a:rPr>
              <a:t>позитивних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Проведено 26 ІФА-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, з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позитивних</a:t>
            </a:r>
            <a:r>
              <a:rPr lang="ru-RU" dirty="0">
                <a:solidFill>
                  <a:schemeClr val="bg1"/>
                </a:solidFill>
              </a:rPr>
              <a:t> – 19 (</a:t>
            </a:r>
            <a:r>
              <a:rPr lang="ru-RU" dirty="0" err="1">
                <a:solidFill>
                  <a:schemeClr val="bg1"/>
                </a:solidFill>
              </a:rPr>
              <a:t>IgM</a:t>
            </a:r>
            <a:r>
              <a:rPr lang="ru-RU" dirty="0">
                <a:solidFill>
                  <a:schemeClr val="bg1"/>
                </a:solidFill>
              </a:rPr>
              <a:t> та  </a:t>
            </a:r>
            <a:r>
              <a:rPr lang="ru-RU" dirty="0" err="1">
                <a:solidFill>
                  <a:schemeClr val="bg1"/>
                </a:solidFill>
              </a:rPr>
              <a:t>IgG</a:t>
            </a:r>
            <a:r>
              <a:rPr lang="ru-RU" dirty="0">
                <a:solidFill>
                  <a:schemeClr val="bg1"/>
                </a:solidFill>
              </a:rPr>
              <a:t> – 0, </a:t>
            </a:r>
            <a:r>
              <a:rPr lang="ru-RU" dirty="0" err="1">
                <a:solidFill>
                  <a:schemeClr val="bg1"/>
                </a:solidFill>
              </a:rPr>
              <a:t>IgM</a:t>
            </a:r>
            <a:r>
              <a:rPr lang="ru-RU" dirty="0">
                <a:solidFill>
                  <a:schemeClr val="bg1"/>
                </a:solidFill>
              </a:rPr>
              <a:t> – 0, </a:t>
            </a:r>
            <a:r>
              <a:rPr lang="ru-RU" dirty="0" err="1">
                <a:solidFill>
                  <a:schemeClr val="bg1"/>
                </a:solidFill>
              </a:rPr>
              <a:t>IgG</a:t>
            </a:r>
            <a:r>
              <a:rPr lang="ru-RU" dirty="0">
                <a:solidFill>
                  <a:schemeClr val="bg1"/>
                </a:solidFill>
              </a:rPr>
              <a:t> – 19).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Станом на 31.12.2022 р. </a:t>
            </a:r>
            <a:r>
              <a:rPr lang="ru-RU" dirty="0" err="1">
                <a:solidFill>
                  <a:schemeClr val="bg1"/>
                </a:solidFill>
              </a:rPr>
              <a:t>зареєстровано</a:t>
            </a:r>
            <a:r>
              <a:rPr lang="ru-RU" dirty="0">
                <a:solidFill>
                  <a:schemeClr val="bg1"/>
                </a:solidFill>
              </a:rPr>
              <a:t> 1439 </a:t>
            </a:r>
            <a:r>
              <a:rPr lang="ru-RU" dirty="0" err="1">
                <a:solidFill>
                  <a:schemeClr val="bg1"/>
                </a:solidFill>
              </a:rPr>
              <a:t>випадків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захворювання</a:t>
            </a:r>
            <a:r>
              <a:rPr lang="ru-RU" dirty="0">
                <a:solidFill>
                  <a:schemeClr val="bg1"/>
                </a:solidFill>
              </a:rPr>
              <a:t> на COVID-19, з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проліковано</a:t>
            </a:r>
            <a:r>
              <a:rPr lang="ru-RU" dirty="0">
                <a:solidFill>
                  <a:schemeClr val="bg1"/>
                </a:solidFill>
              </a:rPr>
              <a:t> амбулаторно – 1332.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5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ED012-C24C-4652-9560-C8EEC18D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76838"/>
            <a:ext cx="10062553" cy="10947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прикріпленого та задекларованого населення по амбулаторіям ЗПСМ </a:t>
            </a:r>
            <a:b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КНМП «ЦПМСД №1» м. Кременчука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CE6704F4-C06A-407A-92A5-539180D14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498156"/>
              </p:ext>
            </p:extLst>
          </p:nvPr>
        </p:nvGraphicFramePr>
        <p:xfrm>
          <a:off x="2130552" y="1394750"/>
          <a:ext cx="9477435" cy="379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CA07231-C457-4F71-B911-9E1C10103F7D}"/>
              </a:ext>
            </a:extLst>
          </p:cNvPr>
          <p:cNvSpPr/>
          <p:nvPr/>
        </p:nvSpPr>
        <p:spPr>
          <a:xfrm>
            <a:off x="512064" y="5039739"/>
            <a:ext cx="10149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dirty="0"/>
              <a:t>Відсоток                          </a:t>
            </a:r>
          </a:p>
          <a:p>
            <a:pPr>
              <a:spcAft>
                <a:spcPts val="0"/>
              </a:spcAft>
            </a:pPr>
            <a:r>
              <a:rPr lang="uk-UA" sz="1600" dirty="0"/>
              <a:t>задекларованого            83,3%     62,0%      69,0%     34,2%    102,6%    36,0%    22,2%</a:t>
            </a:r>
          </a:p>
          <a:p>
            <a:pPr>
              <a:spcAft>
                <a:spcPts val="0"/>
              </a:spcAft>
            </a:pPr>
            <a:r>
              <a:rPr lang="uk-UA" sz="1600" dirty="0"/>
              <a:t>населення</a:t>
            </a: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амбулаторії ЗПСМ №4 лікар ЗПСЛ у відпустці по догляду за дитиною до 3-х років, в амбулаторії ЗПСМ №7 ставка сімейного лікаря укомплектована з 01.11.2022 р., в амбулаторії ЗПСМ №6 працює лікар ЗПСЛ – зовнішній сумісник</a:t>
            </a:r>
          </a:p>
        </p:txBody>
      </p:sp>
    </p:spTree>
    <p:extLst>
      <p:ext uri="{BB962C8B-B14F-4D97-AF65-F5344CB8AC3E}">
        <p14:creationId xmlns:p14="http://schemas.microsoft.com/office/powerpoint/2010/main" val="101818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0AD4BDB-F18A-475A-93AE-2C425732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27" y="-370703"/>
            <a:ext cx="5132160" cy="1729448"/>
          </a:xfrm>
        </p:spPr>
        <p:txBody>
          <a:bodyPr>
            <a:normAutofit/>
          </a:bodyPr>
          <a:lstStyle/>
          <a:p>
            <a:pPr algn="ctr"/>
            <a:r>
              <a:rPr lang="uk-UA" sz="2400" dirty="0" err="1">
                <a:solidFill>
                  <a:schemeClr val="bg1"/>
                </a:solidFill>
              </a:rPr>
              <a:t>Флюоропрофогляди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br>
              <a:rPr lang="uk-UA" sz="2400" dirty="0">
                <a:solidFill>
                  <a:schemeClr val="bg1"/>
                </a:solidFill>
              </a:rPr>
            </a:br>
            <a:endParaRPr lang="uk-UA" sz="2400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я 13">
            <a:extLst>
              <a:ext uri="{FF2B5EF4-FFF2-40B4-BE49-F238E27FC236}">
                <a16:creationId xmlns:a16="http://schemas.microsoft.com/office/drawing/2014/main" id="{1DD76C2B-76EC-4F27-9F14-5942237407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7994424"/>
              </p:ext>
            </p:extLst>
          </p:nvPr>
        </p:nvGraphicFramePr>
        <p:xfrm>
          <a:off x="99152" y="520701"/>
          <a:ext cx="6499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39">
                  <a:extLst>
                    <a:ext uri="{9D8B030D-6E8A-4147-A177-3AD203B41FA5}">
                      <a16:colId xmlns:a16="http://schemas.microsoft.com/office/drawing/2014/main" val="790705584"/>
                    </a:ext>
                  </a:extLst>
                </a:gridCol>
                <a:gridCol w="1624839">
                  <a:extLst>
                    <a:ext uri="{9D8B030D-6E8A-4147-A177-3AD203B41FA5}">
                      <a16:colId xmlns:a16="http://schemas.microsoft.com/office/drawing/2014/main" val="940818163"/>
                    </a:ext>
                  </a:extLst>
                </a:gridCol>
                <a:gridCol w="1624839">
                  <a:extLst>
                    <a:ext uri="{9D8B030D-6E8A-4147-A177-3AD203B41FA5}">
                      <a16:colId xmlns:a16="http://schemas.microsoft.com/office/drawing/2014/main" val="3431037027"/>
                    </a:ext>
                  </a:extLst>
                </a:gridCol>
                <a:gridCol w="1624839">
                  <a:extLst>
                    <a:ext uri="{9D8B030D-6E8A-4147-A177-3AD203B41FA5}">
                      <a16:colId xmlns:a16="http://schemas.microsoft.com/office/drawing/2014/main" val="3522939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31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87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62344"/>
                  </a:ext>
                </a:extLst>
              </a:tr>
            </a:tbl>
          </a:graphicData>
        </a:graphic>
      </p:graphicFrame>
      <p:graphicFrame>
        <p:nvGraphicFramePr>
          <p:cNvPr id="17" name="Місце для вмісту 16">
            <a:extLst>
              <a:ext uri="{FF2B5EF4-FFF2-40B4-BE49-F238E27FC236}">
                <a16:creationId xmlns:a16="http://schemas.microsoft.com/office/drawing/2014/main" id="{692BB721-0FFA-4C1A-9F46-928E8A9B8E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4120780"/>
              </p:ext>
            </p:extLst>
          </p:nvPr>
        </p:nvGraphicFramePr>
        <p:xfrm>
          <a:off x="137820" y="2258062"/>
          <a:ext cx="6540617" cy="33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137820" y="5269230"/>
            <a:ext cx="86404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sz="2000" dirty="0"/>
              <a:t>     </a:t>
            </a:r>
            <a:r>
              <a:rPr lang="ru-RU" dirty="0"/>
              <a:t>План ФГ по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на 97,5%, в тому </a:t>
            </a:r>
            <a:r>
              <a:rPr lang="ru-RU" dirty="0" err="1"/>
              <a:t>числі</a:t>
            </a:r>
            <a:r>
              <a:rPr lang="ru-RU" dirty="0"/>
              <a:t> по </a:t>
            </a:r>
            <a:r>
              <a:rPr lang="ru-RU" dirty="0" err="1"/>
              <a:t>всім</a:t>
            </a:r>
            <a:r>
              <a:rPr lang="ru-RU" dirty="0"/>
              <a:t> </a:t>
            </a:r>
          </a:p>
          <a:p>
            <a:r>
              <a:rPr lang="ru-RU" dirty="0" err="1"/>
              <a:t>амбулаторіям</a:t>
            </a:r>
            <a:r>
              <a:rPr lang="ru-RU" dirty="0"/>
              <a:t> ЗПСМ,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амбулаторій</a:t>
            </a:r>
            <a:r>
              <a:rPr lang="ru-RU" dirty="0"/>
              <a:t> ЗПСМ: №3 – 96,2%, №7 – 96,6%, №6 – 95,5%.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охоплено</a:t>
            </a:r>
            <a:r>
              <a:rPr lang="ru-RU" dirty="0"/>
              <a:t>  </a:t>
            </a:r>
            <a:r>
              <a:rPr lang="ru-RU" dirty="0" err="1"/>
              <a:t>флюорообстеженнями</a:t>
            </a:r>
            <a:r>
              <a:rPr lang="ru-RU" dirty="0"/>
              <a:t> 98,6%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endParaRPr lang="uk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C0781-CCF3-4B9E-9EEA-949207851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510" y="1208014"/>
            <a:ext cx="5231338" cy="3808603"/>
          </a:xfrm>
          <a:prstGeom prst="rect">
            <a:avLst/>
          </a:prstGeom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6948"/>
              </p:ext>
            </p:extLst>
          </p:nvPr>
        </p:nvGraphicFramePr>
        <p:xfrm>
          <a:off x="94294" y="490065"/>
          <a:ext cx="66276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85">
                  <a:extLst>
                    <a:ext uri="{9D8B030D-6E8A-4147-A177-3AD203B41FA5}">
                      <a16:colId xmlns:a16="http://schemas.microsoft.com/office/drawing/2014/main" val="4009734028"/>
                    </a:ext>
                  </a:extLst>
                </a:gridCol>
                <a:gridCol w="1526832">
                  <a:extLst>
                    <a:ext uri="{9D8B030D-6E8A-4147-A177-3AD203B41FA5}">
                      <a16:colId xmlns:a16="http://schemas.microsoft.com/office/drawing/2014/main" val="2964390327"/>
                    </a:ext>
                  </a:extLst>
                </a:gridCol>
                <a:gridCol w="1662808">
                  <a:extLst>
                    <a:ext uri="{9D8B030D-6E8A-4147-A177-3AD203B41FA5}">
                      <a16:colId xmlns:a16="http://schemas.microsoft.com/office/drawing/2014/main" val="1421348980"/>
                    </a:ext>
                  </a:extLst>
                </a:gridCol>
                <a:gridCol w="1639243">
                  <a:extLst>
                    <a:ext uri="{9D8B030D-6E8A-4147-A177-3AD203B41FA5}">
                      <a16:colId xmlns:a16="http://schemas.microsoft.com/office/drawing/2014/main" val="540326833"/>
                    </a:ext>
                  </a:extLst>
                </a:gridCol>
              </a:tblGrid>
              <a:tr h="33693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2021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2022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01482"/>
                  </a:ext>
                </a:extLst>
              </a:tr>
              <a:tr h="336934">
                <a:tc>
                  <a:txBody>
                    <a:bodyPr/>
                    <a:lstStyle/>
                    <a:p>
                      <a:r>
                        <a:rPr lang="uk-UA" dirty="0"/>
                        <a:t>Заплановано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71504"/>
                  </a:ext>
                </a:extLst>
              </a:tr>
              <a:tr h="336934">
                <a:tc>
                  <a:txBody>
                    <a:bodyPr/>
                    <a:lstStyle/>
                    <a:p>
                      <a:r>
                        <a:rPr lang="uk-UA" dirty="0"/>
                        <a:t>Обстежено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338638"/>
                  </a:ext>
                </a:extLst>
              </a:tr>
              <a:tr h="589635">
                <a:tc>
                  <a:txBody>
                    <a:bodyPr/>
                    <a:lstStyle/>
                    <a:p>
                      <a:r>
                        <a:rPr lang="uk-UA" dirty="0"/>
                        <a:t>Виконання річного плану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97,5%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97,5%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680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8879B7-D676-4541-9E09-B95E5499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6D070F-89A9-4EA6-815C-54C4E4FE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308" y="290294"/>
            <a:ext cx="7994708" cy="104531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Виявляємість туберкульозу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(випадки/на 100 тис. населення)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Місце для вмісту 1" descr="Cone">
                <a:extLst>
                  <a:ext uri="{FF2B5EF4-FFF2-40B4-BE49-F238E27FC236}">
                    <a16:creationId xmlns:a16="http://schemas.microsoft.com/office/drawing/2014/main" id="{FC80C639-4CDB-4073-A1D3-28D3B7DD0F29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61423736"/>
                  </p:ext>
                </p:extLst>
              </p:nvPr>
            </p:nvGraphicFramePr>
            <p:xfrm>
              <a:off x="5842519" y="2343997"/>
              <a:ext cx="1699559" cy="195192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99559" cy="1951921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9562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Місце для вмісту 1" descr="Cone">
                <a:extLst>
                  <a:ext uri="{FF2B5EF4-FFF2-40B4-BE49-F238E27FC236}">
                    <a16:creationId xmlns:a16="http://schemas.microsoft.com/office/drawing/2014/main" id="{FC80C639-4CDB-4073-A1D3-28D3B7DD0F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2519" y="2343997"/>
                <a:ext cx="1699559" cy="195192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398E7B5-825B-4C91-AC4B-4A02D03E27CD}"/>
              </a:ext>
            </a:extLst>
          </p:cNvPr>
          <p:cNvSpPr/>
          <p:nvPr/>
        </p:nvSpPr>
        <p:spPr>
          <a:xfrm>
            <a:off x="1112363" y="4807802"/>
            <a:ext cx="73130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0" dirty="0">
                <a:solidFill>
                  <a:srgbClr val="000000"/>
                </a:solidFill>
                <a:effectLst/>
              </a:rPr>
              <a:t> 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Місце для вмісту 1" descr="Cone">
                <a:extLst>
                  <a:ext uri="{FF2B5EF4-FFF2-40B4-BE49-F238E27FC236}">
                    <a16:creationId xmlns:a16="http://schemas.microsoft.com/office/drawing/2014/main" id="{3D0350CC-1947-42F9-8217-78523B640E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2250881"/>
                  </p:ext>
                </p:extLst>
              </p:nvPr>
            </p:nvGraphicFramePr>
            <p:xfrm>
              <a:off x="2509535" y="2819138"/>
              <a:ext cx="1699559" cy="150302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99559" cy="1503026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2764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Місце для вмісту 1" descr="Cone">
                <a:extLst>
                  <a:ext uri="{FF2B5EF4-FFF2-40B4-BE49-F238E27FC236}">
                    <a16:creationId xmlns:a16="http://schemas.microsoft.com/office/drawing/2014/main" id="{3D0350CC-1947-42F9-8217-78523B640E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9535" y="2819138"/>
                <a:ext cx="1699559" cy="150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Місце для вмісту 1" descr="Cone">
                <a:extLst>
                  <a:ext uri="{FF2B5EF4-FFF2-40B4-BE49-F238E27FC236}">
                    <a16:creationId xmlns:a16="http://schemas.microsoft.com/office/drawing/2014/main" id="{88CCC974-93C7-4D13-9FF3-3C89F32AE8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4812337"/>
                  </p:ext>
                </p:extLst>
              </p:nvPr>
            </p:nvGraphicFramePr>
            <p:xfrm>
              <a:off x="7794193" y="1634625"/>
              <a:ext cx="2004455" cy="311919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04455" cy="3119194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4866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Місце для вмісту 1" descr="Cone">
                <a:extLst>
                  <a:ext uri="{FF2B5EF4-FFF2-40B4-BE49-F238E27FC236}">
                    <a16:creationId xmlns:a16="http://schemas.microsoft.com/office/drawing/2014/main" id="{88CCC974-93C7-4D13-9FF3-3C89F32AE8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4193" y="1634625"/>
                <a:ext cx="2004455" cy="311919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FF82A55-BFE0-48ED-B2A6-63F4C43F15DF}"/>
              </a:ext>
            </a:extLst>
          </p:cNvPr>
          <p:cNvSpPr/>
          <p:nvPr/>
        </p:nvSpPr>
        <p:spPr>
          <a:xfrm>
            <a:off x="2201465" y="1802563"/>
            <a:ext cx="7458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bg1"/>
                </a:solidFill>
              </a:rPr>
              <a:t>          14                17                   15                        56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0B80FCF-D4AF-4265-9C76-C24A5A552E9F}"/>
              </a:ext>
            </a:extLst>
          </p:cNvPr>
          <p:cNvSpPr/>
          <p:nvPr/>
        </p:nvSpPr>
        <p:spPr>
          <a:xfrm>
            <a:off x="729481" y="4974913"/>
            <a:ext cx="91804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        На 100 </a:t>
            </a:r>
            <a:r>
              <a:rPr lang="uk-UA" sz="1600" b="1" dirty="0" err="1">
                <a:solidFill>
                  <a:schemeClr val="bg1"/>
                </a:solidFill>
              </a:rPr>
              <a:t>тис.н</a:t>
            </a:r>
            <a:r>
              <a:rPr lang="uk-UA" sz="1600" b="1" dirty="0">
                <a:solidFill>
                  <a:schemeClr val="bg1"/>
                </a:solidFill>
              </a:rPr>
              <a:t>.       </a:t>
            </a:r>
            <a:r>
              <a:rPr lang="uk-UA" sz="2000" b="1" dirty="0">
                <a:solidFill>
                  <a:schemeClr val="bg1"/>
                </a:solidFill>
              </a:rPr>
              <a:t>27,3                 31,4                 28,0                       25,6</a:t>
            </a:r>
            <a:endParaRPr lang="uk-UA" sz="1600" dirty="0">
              <a:solidFill>
                <a:schemeClr val="bg1"/>
              </a:solidFill>
            </a:endParaRP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    </a:t>
            </a:r>
          </a:p>
          <a:p>
            <a:pPr algn="just"/>
            <a:r>
              <a:rPr lang="uk-UA" sz="2000" dirty="0">
                <a:solidFill>
                  <a:schemeClr val="bg1"/>
                </a:solidFill>
              </a:rPr>
              <a:t>     Впродовж трьох років </a:t>
            </a:r>
            <a:r>
              <a:rPr lang="uk-UA" sz="2000" dirty="0" err="1">
                <a:solidFill>
                  <a:schemeClr val="bg1"/>
                </a:solidFill>
              </a:rPr>
              <a:t>виявляємість</a:t>
            </a:r>
            <a:r>
              <a:rPr lang="uk-UA" sz="2000" dirty="0">
                <a:solidFill>
                  <a:schemeClr val="bg1"/>
                </a:solidFill>
              </a:rPr>
              <a:t> туберкульозу залишається стабільною та показник вищий за міський.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371C6A7-AC3B-4E8B-A84F-75E2E4197809}"/>
              </a:ext>
            </a:extLst>
          </p:cNvPr>
          <p:cNvSpPr/>
          <p:nvPr/>
        </p:nvSpPr>
        <p:spPr>
          <a:xfrm>
            <a:off x="1389888" y="4442657"/>
            <a:ext cx="8338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                       2020 р.               2021 р.              2022 р.                    Місто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490" y="2796172"/>
            <a:ext cx="170093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6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6">
            <a:extLst>
              <a:ext uri="{FF2B5EF4-FFF2-40B4-BE49-F238E27FC236}">
                <a16:creationId xmlns:a16="http://schemas.microsoft.com/office/drawing/2014/main" id="{A6AE8459-F3B5-4854-9CA7-93792E3B95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7919579"/>
              </p:ext>
            </p:extLst>
          </p:nvPr>
        </p:nvGraphicFramePr>
        <p:xfrm>
          <a:off x="-4751" y="785829"/>
          <a:ext cx="6833286" cy="394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57">
                  <a:extLst>
                    <a:ext uri="{9D8B030D-6E8A-4147-A177-3AD203B41FA5}">
                      <a16:colId xmlns:a16="http://schemas.microsoft.com/office/drawing/2014/main" val="2024339284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618938731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1799297967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val="150506854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701135922"/>
                    </a:ext>
                  </a:extLst>
                </a:gridCol>
                <a:gridCol w="1285102">
                  <a:extLst>
                    <a:ext uri="{9D8B030D-6E8A-4147-A177-3AD203B41FA5}">
                      <a16:colId xmlns:a16="http://schemas.microsoft.com/office/drawing/2014/main" val="335585381"/>
                    </a:ext>
                  </a:extLst>
                </a:gridCol>
              </a:tblGrid>
              <a:tr h="729490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№ амб.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Випадки </a:t>
                      </a:r>
                    </a:p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 –</a:t>
                      </a:r>
                      <a:r>
                        <a:rPr lang="uk-UA" sz="1300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на 100</a:t>
                      </a:r>
                    </a:p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тис. нас.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При проф.</a:t>
                      </a:r>
                    </a:p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оглядах – %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При </a:t>
                      </a:r>
                      <a:r>
                        <a:rPr lang="uk-UA" sz="1300" dirty="0" err="1">
                          <a:solidFill>
                            <a:schemeClr val="bg1"/>
                          </a:solidFill>
                        </a:rPr>
                        <a:t>звер</a:t>
                      </a:r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uk-UA" sz="1300" dirty="0" err="1">
                          <a:solidFill>
                            <a:schemeClr val="bg1"/>
                          </a:solidFill>
                        </a:rPr>
                        <a:t>ненні</a:t>
                      </a:r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 – %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err="1">
                          <a:solidFill>
                            <a:schemeClr val="bg1"/>
                          </a:solidFill>
                        </a:rPr>
                        <a:t>Орг</a:t>
                      </a:r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. дих.</a:t>
                      </a:r>
                    </a:p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– на 100</a:t>
                      </a:r>
                    </a:p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тис. нас.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uk-UA" sz="1300" dirty="0" err="1">
                          <a:solidFill>
                            <a:schemeClr val="bg1"/>
                          </a:solidFill>
                        </a:rPr>
                        <a:t>прац</a:t>
                      </a:r>
                      <a:r>
                        <a:rPr lang="uk-UA" sz="1300" dirty="0">
                          <a:solidFill>
                            <a:schemeClr val="bg1"/>
                          </a:solidFill>
                        </a:rPr>
                        <a:t>. віці – на</a:t>
                      </a:r>
                      <a:r>
                        <a:rPr lang="uk-UA" sz="1300" baseline="0" dirty="0">
                          <a:solidFill>
                            <a:schemeClr val="bg1"/>
                          </a:solidFill>
                        </a:rPr>
                        <a:t> 100</a:t>
                      </a:r>
                    </a:p>
                    <a:p>
                      <a:pPr algn="ctr"/>
                      <a:r>
                        <a:rPr lang="uk-UA" sz="1300" baseline="0" dirty="0">
                          <a:solidFill>
                            <a:schemeClr val="bg1"/>
                          </a:solidFill>
                        </a:rPr>
                        <a:t> тис. нас.</a:t>
                      </a:r>
                      <a:endParaRPr lang="uk-UA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01249"/>
                  </a:ext>
                </a:extLst>
              </a:tr>
              <a:tr h="39044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5 – 41,4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5 – 41,4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4 – 54,0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90416"/>
                  </a:ext>
                </a:extLst>
              </a:tr>
              <a:tr h="3583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 –</a:t>
                      </a:r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 0</a:t>
                      </a:r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53490"/>
                  </a:ext>
                </a:extLst>
              </a:tr>
              <a:tr h="39027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4 – 30,8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4 – 100%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3 – 23,1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2 – 26,2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64047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2 – 52,5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2 – 100%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2 – 52,5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 – 34,2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73406"/>
                  </a:ext>
                </a:extLst>
              </a:tr>
              <a:tr h="30395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3 – 38,5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3 – 100%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2 – 25,0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593571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 – 44,2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 - 100%</a:t>
                      </a:r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 – 44,2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 – 65,6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84365"/>
                  </a:ext>
                </a:extLst>
              </a:tr>
              <a:tr h="103716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Всього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Місто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15 – 28,0</a:t>
                      </a:r>
                    </a:p>
                    <a:p>
                      <a:pPr algn="l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54 – 24,7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uk-UA" sz="14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7 – 13,5%</a:t>
                      </a:r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uk-UA" sz="14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15 – 100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47 – 87,0%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uk-UA" sz="14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13 – 24,3</a:t>
                      </a:r>
                    </a:p>
                    <a:p>
                      <a:pPr algn="ctr"/>
                      <a:endParaRPr lang="uk-UA" sz="14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52 – 23,7</a:t>
                      </a:r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uk-UA" sz="14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baseline="0" dirty="0">
                          <a:solidFill>
                            <a:schemeClr val="bg1"/>
                          </a:solidFill>
                        </a:rPr>
                        <a:t>8 – 27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,3 </a:t>
                      </a:r>
                    </a:p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49 – 36,5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35342"/>
                  </a:ext>
                </a:extLst>
              </a:tr>
            </a:tbl>
          </a:graphicData>
        </a:graphic>
      </p:graphicFrame>
      <p:sp>
        <p:nvSpPr>
          <p:cNvPr id="7" name="Місце для тексту 6"/>
          <p:cNvSpPr>
            <a:spLocks noGrp="1"/>
          </p:cNvSpPr>
          <p:nvPr>
            <p:ph type="body" idx="4294967295"/>
          </p:nvPr>
        </p:nvSpPr>
        <p:spPr>
          <a:xfrm>
            <a:off x="0" y="4553146"/>
            <a:ext cx="9452919" cy="2193643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uk-UA" sz="1600" dirty="0">
                <a:solidFill>
                  <a:prstClr val="white"/>
                </a:solidFill>
              </a:rPr>
              <a:t>Найбільша захворюваність по амбулаторії ЗПСМ № 4: 2 випадки – 52,5 на 100 тис. нас., в амбулаторії ЗПСМ №6: 1 випадок – 44,2 на 100 тис. нас., </a:t>
            </a:r>
            <a:r>
              <a:rPr lang="ru-RU" sz="1600" dirty="0">
                <a:solidFill>
                  <a:prstClr val="white"/>
                </a:solidFill>
              </a:rPr>
              <a:t>в </a:t>
            </a:r>
            <a:r>
              <a:rPr lang="ru-RU" sz="1600" dirty="0" err="1">
                <a:solidFill>
                  <a:prstClr val="white"/>
                </a:solidFill>
              </a:rPr>
              <a:t>амбулаторії</a:t>
            </a:r>
            <a:r>
              <a:rPr lang="ru-RU" sz="1600" dirty="0">
                <a:solidFill>
                  <a:prstClr val="white"/>
                </a:solidFill>
              </a:rPr>
              <a:t> ЗПСМ №1: 5 </a:t>
            </a:r>
            <a:r>
              <a:rPr lang="ru-RU" sz="1600" dirty="0" err="1">
                <a:solidFill>
                  <a:prstClr val="white"/>
                </a:solidFill>
              </a:rPr>
              <a:t>випадків</a:t>
            </a:r>
            <a:r>
              <a:rPr lang="ru-RU" sz="1600" dirty="0">
                <a:solidFill>
                  <a:prstClr val="white"/>
                </a:solidFill>
              </a:rPr>
              <a:t> – 41,4 на 100 тис. нас., в </a:t>
            </a:r>
            <a:r>
              <a:rPr lang="ru-RU" sz="1600" dirty="0" err="1">
                <a:solidFill>
                  <a:prstClr val="white"/>
                </a:solidFill>
              </a:rPr>
              <a:t>амбулаторії</a:t>
            </a:r>
            <a:r>
              <a:rPr lang="ru-RU" sz="1600" dirty="0">
                <a:solidFill>
                  <a:prstClr val="white"/>
                </a:solidFill>
              </a:rPr>
              <a:t> ЗПСМ №5: 3 </a:t>
            </a:r>
            <a:r>
              <a:rPr lang="ru-RU" sz="1600" dirty="0" err="1">
                <a:solidFill>
                  <a:prstClr val="white"/>
                </a:solidFill>
              </a:rPr>
              <a:t>випадки</a:t>
            </a:r>
            <a:r>
              <a:rPr lang="ru-RU" sz="1600" dirty="0">
                <a:solidFill>
                  <a:prstClr val="white"/>
                </a:solidFill>
              </a:rPr>
              <a:t> – 38,5 на 100 тис. нас., </a:t>
            </a:r>
            <a:r>
              <a:rPr lang="uk-UA" sz="1600" dirty="0">
                <a:solidFill>
                  <a:prstClr val="white"/>
                </a:solidFill>
              </a:rPr>
              <a:t>в амбулаторії ЗПСМ № 3: 4 випадки – 30,8 на 100 тис. нас. </a:t>
            </a:r>
          </a:p>
          <a:p>
            <a:pPr lvl="0">
              <a:buClr>
                <a:prstClr val="white"/>
              </a:buClr>
            </a:pPr>
            <a:r>
              <a:rPr lang="uk-UA" sz="1600" dirty="0">
                <a:solidFill>
                  <a:prstClr val="white"/>
                </a:solidFill>
              </a:rPr>
              <a:t>1 випадок туберкульозу лімфовузлів у дитини та 1 випадок туберкульозу кісток у людини пенсійного віку.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77AAA-64AA-4750-979F-316AB71E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63" y="798927"/>
            <a:ext cx="5347537" cy="3933711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285101" y="172995"/>
            <a:ext cx="514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По амбулаторіям ЗПСМ</a:t>
            </a:r>
            <a:endParaRPr lang="uk-UA" sz="2800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70C159D-C50D-4EA6-B348-FDE359F25DF3}"/>
              </a:ext>
            </a:extLst>
          </p:cNvPr>
          <p:cNvGraphicFramePr>
            <a:graphicFrameLocks noGrp="1"/>
          </p:cNvGraphicFramePr>
          <p:nvPr/>
        </p:nvGraphicFramePr>
        <p:xfrm>
          <a:off x="0" y="3593592"/>
          <a:ext cx="6848856" cy="365760"/>
        </p:xfrm>
        <a:graphic>
          <a:graphicData uri="http://schemas.openxmlformats.org/drawingml/2006/table">
            <a:tbl>
              <a:tblPr/>
              <a:tblGrid>
                <a:gridCol w="6848856">
                  <a:extLst>
                    <a:ext uri="{9D8B030D-6E8A-4147-A177-3AD203B41FA5}">
                      <a16:colId xmlns:a16="http://schemas.microsoft.com/office/drawing/2014/main" val="2246150005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3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344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963D6B-1315-4613-8EAF-A9FAFAAD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91" y="0"/>
            <a:ext cx="7812325" cy="722747"/>
          </a:xfrm>
        </p:spPr>
        <p:txBody>
          <a:bodyPr>
            <a:normAutofit/>
          </a:bodyPr>
          <a:lstStyle/>
          <a:p>
            <a:pPr algn="ctr"/>
            <a:r>
              <a:rPr lang="uk-UA" sz="3400" dirty="0" err="1">
                <a:solidFill>
                  <a:schemeClr val="bg1"/>
                </a:solidFill>
              </a:rPr>
              <a:t>Онкопрофогляди</a:t>
            </a:r>
            <a:endParaRPr lang="uk-UA" sz="3400" dirty="0">
              <a:solidFill>
                <a:schemeClr val="bg1"/>
              </a:solidFill>
            </a:endParaRPr>
          </a:p>
        </p:txBody>
      </p:sp>
      <p:graphicFrame>
        <p:nvGraphicFramePr>
          <p:cNvPr id="13" name="Місце для вмісту 12">
            <a:extLst>
              <a:ext uri="{FF2B5EF4-FFF2-40B4-BE49-F238E27FC236}">
                <a16:creationId xmlns:a16="http://schemas.microsoft.com/office/drawing/2014/main" id="{70D01BB2-AA56-4093-9556-6FC6E2784C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8357182"/>
              </p:ext>
            </p:extLst>
          </p:nvPr>
        </p:nvGraphicFramePr>
        <p:xfrm>
          <a:off x="0" y="736257"/>
          <a:ext cx="4535424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Місце для вмісту 15">
            <a:extLst>
              <a:ext uri="{FF2B5EF4-FFF2-40B4-BE49-F238E27FC236}">
                <a16:creationId xmlns:a16="http://schemas.microsoft.com/office/drawing/2014/main" id="{C5C4B730-47A7-46CA-B893-5E9B5B9991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7713263"/>
              </p:ext>
            </p:extLst>
          </p:nvPr>
        </p:nvGraphicFramePr>
        <p:xfrm>
          <a:off x="4165601" y="714632"/>
          <a:ext cx="4048218" cy="44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6BEE0EA-1F5A-4BB2-8471-FFBE2C5E0133}"/>
              </a:ext>
            </a:extLst>
          </p:cNvPr>
          <p:cNvSpPr/>
          <p:nvPr/>
        </p:nvSpPr>
        <p:spPr>
          <a:xfrm>
            <a:off x="0" y="5041557"/>
            <a:ext cx="8032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                                                                    На 10 тис. нас.:     35,5       31,6       29,2        25,1</a:t>
            </a:r>
          </a:p>
          <a:p>
            <a:r>
              <a:rPr lang="uk-UA" sz="1400" dirty="0"/>
              <a:t>        </a:t>
            </a:r>
          </a:p>
          <a:p>
            <a:pPr algn="just"/>
            <a:r>
              <a:rPr lang="uk-UA" sz="1400" dirty="0"/>
              <a:t>     </a:t>
            </a:r>
            <a:r>
              <a:rPr lang="uk-UA" dirty="0"/>
              <a:t>Виконання плану </a:t>
            </a:r>
            <a:r>
              <a:rPr lang="uk-UA" dirty="0" err="1"/>
              <a:t>онкопрофоглядів</a:t>
            </a:r>
            <a:r>
              <a:rPr lang="uk-UA" dirty="0"/>
              <a:t> збільшилось – 99,6% проти 96,9% у 2021 році. Виявляємість </a:t>
            </a:r>
            <a:r>
              <a:rPr lang="uk-UA" dirty="0" err="1"/>
              <a:t>онкозахворювань</a:t>
            </a:r>
            <a:r>
              <a:rPr lang="uk-UA" dirty="0"/>
              <a:t> впродовж  чотирьох  років зменшилась. 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4A5DC6-A026-4E74-A530-B8EB6E0444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328" y="527283"/>
            <a:ext cx="3716753" cy="2568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E5AD26-B224-4681-9DBB-1DAF8590F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3454167"/>
            <a:ext cx="3716754" cy="26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96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2CC0B6B-A091-40FA-B84A-DD6ABF98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23" y="360728"/>
            <a:ext cx="9303391" cy="6968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Виявляємість </a:t>
            </a:r>
            <a:r>
              <a:rPr lang="uk-UA" sz="2800" dirty="0" err="1">
                <a:solidFill>
                  <a:schemeClr val="bg1"/>
                </a:solidFill>
              </a:rPr>
              <a:t>онкопатології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по амбулаторіям ЗПСМ</a:t>
            </a:r>
          </a:p>
        </p:txBody>
      </p:sp>
      <p:sp>
        <p:nvSpPr>
          <p:cNvPr id="6" name="Місце для вмісту 1"/>
          <p:cNvSpPr>
            <a:spLocks noGrp="1"/>
          </p:cNvSpPr>
          <p:nvPr>
            <p:ph idx="1"/>
          </p:nvPr>
        </p:nvSpPr>
        <p:spPr>
          <a:xfrm>
            <a:off x="138748" y="4958987"/>
            <a:ext cx="10890614" cy="174567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Відмічається зменшення вперше виявленої </a:t>
            </a:r>
            <a:r>
              <a:rPr lang="uk-UA" dirty="0" err="1">
                <a:solidFill>
                  <a:schemeClr val="tx1"/>
                </a:solidFill>
              </a:rPr>
              <a:t>онкопатології</a:t>
            </a:r>
            <a:r>
              <a:rPr lang="uk-UA" dirty="0">
                <a:solidFill>
                  <a:schemeClr val="tx1"/>
                </a:solidFill>
              </a:rPr>
              <a:t>, в тому числі і візуальних форм, при цьому показник занедбаності в цілому збільшився з 34,1% до 37,7%,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</a:rPr>
              <a:t>    в </a:t>
            </a:r>
            <a:r>
              <a:rPr lang="uk-UA" dirty="0" err="1">
                <a:solidFill>
                  <a:schemeClr val="tx1"/>
                </a:solidFill>
              </a:rPr>
              <a:t>т.ч</a:t>
            </a:r>
            <a:r>
              <a:rPr lang="uk-UA" dirty="0">
                <a:solidFill>
                  <a:schemeClr val="tx1"/>
                </a:solidFill>
              </a:rPr>
              <a:t>. і візуальних форм з 28,6% до 36,0%.    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C648DD80-E6B3-86EA-E1D4-D99F149C7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64363"/>
              </p:ext>
            </p:extLst>
          </p:nvPr>
        </p:nvGraphicFramePr>
        <p:xfrm>
          <a:off x="740773" y="1327399"/>
          <a:ext cx="10118907" cy="363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323">
                  <a:extLst>
                    <a:ext uri="{9D8B030D-6E8A-4147-A177-3AD203B41FA5}">
                      <a16:colId xmlns:a16="http://schemas.microsoft.com/office/drawing/2014/main" val="2596618473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3073260923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2635213884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1102522311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3188174424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3756412253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3779941471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700034768"/>
                    </a:ext>
                  </a:extLst>
                </a:gridCol>
                <a:gridCol w="1124323">
                  <a:extLst>
                    <a:ext uri="{9D8B030D-6E8A-4147-A177-3AD203B41FA5}">
                      <a16:colId xmlns:a16="http://schemas.microsoft.com/office/drawing/2014/main" val="825776710"/>
                    </a:ext>
                  </a:extLst>
                </a:gridCol>
              </a:tblGrid>
              <a:tr h="4729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№ амб.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ЗПСМ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2021 рік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2022 рік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317743"/>
                  </a:ext>
                </a:extLst>
              </a:tr>
              <a:tr h="7826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випадків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занедбані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Візуальні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форми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занедбані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випадків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занедбані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Візуальні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форми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занедбані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3090250952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42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16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3704654818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9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3561929904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39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3058234057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10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3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2575256275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12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2194531369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6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</a:rPr>
                        <a:t>3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286213289"/>
                  </a:ext>
                </a:extLst>
              </a:tr>
              <a:tr h="33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ВСЬОГО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134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47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56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15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114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50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18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4" marR="60924" marT="0" marB="0"/>
                </a:tc>
                <a:extLst>
                  <a:ext uri="{0D108BD9-81ED-4DB2-BD59-A6C34878D82A}">
                    <a16:rowId xmlns:a16="http://schemas.microsoft.com/office/drawing/2014/main" val="280589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258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75FC9-03DF-4D77-808B-6E3752E2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208911" y="2539574"/>
            <a:ext cx="95667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Причини занедбаності:  </a:t>
            </a:r>
          </a:p>
          <a:p>
            <a:pPr marL="457200" indent="-45720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прихований  перебіг захворювання – 11 випадків,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 несвоєчасне звернення за медичною допомогою – 29 випадків, з них у хворих з візуальними формами – 18 випадків;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складність діагностування – 3.</a:t>
            </a: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F946E982-D9F3-4EAF-9E75-0A2B97077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2261"/>
              </p:ext>
            </p:extLst>
          </p:nvPr>
        </p:nvGraphicFramePr>
        <p:xfrm>
          <a:off x="2032000" y="719666"/>
          <a:ext cx="8128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288394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50460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003555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91092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2019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2020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2021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2022 рік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8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64 – 35,9%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43 – 26,5%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46 – 34,1%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/>
                        <a:t>43 – 37,7%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7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053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2401E8-3224-4D2F-B4A5-DB352E43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37" y="0"/>
            <a:ext cx="12206637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46C6ADD-4E8D-461C-8AFB-F8C1B664C7A7}"/>
              </a:ext>
            </a:extLst>
          </p:cNvPr>
          <p:cNvSpPr/>
          <p:nvPr/>
        </p:nvSpPr>
        <p:spPr>
          <a:xfrm>
            <a:off x="3761064" y="191753"/>
            <a:ext cx="78580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Імунопрофілактика дорослого населення</a:t>
            </a:r>
            <a:br>
              <a:rPr lang="uk-UA" sz="2800" dirty="0">
                <a:solidFill>
                  <a:schemeClr val="bg1"/>
                </a:solidFill>
              </a:rPr>
            </a:br>
            <a:br>
              <a:rPr lang="uk-UA" sz="1200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Виконання профілактичних щеплень проти дифтерії та правцю </a:t>
            </a:r>
          </a:p>
        </p:txBody>
      </p:sp>
      <p:graphicFrame>
        <p:nvGraphicFramePr>
          <p:cNvPr id="6" name="Місце для вмісту 7">
            <a:extLst>
              <a:ext uri="{FF2B5EF4-FFF2-40B4-BE49-F238E27FC236}">
                <a16:creationId xmlns:a16="http://schemas.microsoft.com/office/drawing/2014/main" id="{D11CF055-C90A-4515-9F3E-A647948EC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032970"/>
              </p:ext>
            </p:extLst>
          </p:nvPr>
        </p:nvGraphicFramePr>
        <p:xfrm>
          <a:off x="4132162" y="1273216"/>
          <a:ext cx="8059838" cy="472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C6EB60E-5144-44EB-838D-EF074325A287}"/>
              </a:ext>
            </a:extLst>
          </p:cNvPr>
          <p:cNvSpPr/>
          <p:nvPr/>
        </p:nvSpPr>
        <p:spPr>
          <a:xfrm>
            <a:off x="131976" y="323728"/>
            <a:ext cx="27903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  <a:p>
            <a:r>
              <a:rPr lang="uk-UA" sz="2100" dirty="0">
                <a:solidFill>
                  <a:prstClr val="black"/>
                </a:solidFill>
              </a:rPr>
              <a:t>Відсоток виконання </a:t>
            </a:r>
            <a:r>
              <a:rPr lang="uk-UA" sz="2100" dirty="0">
                <a:solidFill>
                  <a:schemeClr val="bg1"/>
                </a:solidFill>
              </a:rPr>
              <a:t>річного плану профілактичних щеплень проти дифтерії та правцю збільшився із 55,9% до 79,9%. </a:t>
            </a:r>
          </a:p>
          <a:p>
            <a:r>
              <a:rPr lang="uk-UA" sz="2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655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FA7B51E-92DF-4251-93BA-CBE5D23A3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47" y="148202"/>
            <a:ext cx="77822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Охоплення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вакцинацією від </a:t>
            </a:r>
            <a:r>
              <a:rPr kumimoji="0" lang="en-US" alt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kumimoji="0" lang="uk-UA" alt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серед задекларованого населення по лікарям ЗПСЛ станом на 31.12.2022р.</a:t>
            </a:r>
            <a:endParaRPr kumimoji="0" lang="uk-UA" altLang="uk-UA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317DF4-DE83-4E25-A9CB-56F74065C6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402" y="3633936"/>
            <a:ext cx="2738563" cy="19203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C24A6D-D43F-482A-9D2D-FEC0C1C352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402" y="914165"/>
            <a:ext cx="2738563" cy="1969071"/>
          </a:xfrm>
          <a:prstGeom prst="rect">
            <a:avLst/>
          </a:prstGeom>
        </p:spPr>
      </p:pic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4B8BD672-6F0C-3D7E-CC3D-3CB22C160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28680"/>
              </p:ext>
            </p:extLst>
          </p:nvPr>
        </p:nvGraphicFramePr>
        <p:xfrm>
          <a:off x="235670" y="682968"/>
          <a:ext cx="8983741" cy="6088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879">
                  <a:extLst>
                    <a:ext uri="{9D8B030D-6E8A-4147-A177-3AD203B41FA5}">
                      <a16:colId xmlns:a16="http://schemas.microsoft.com/office/drawing/2014/main" val="379000912"/>
                    </a:ext>
                  </a:extLst>
                </a:gridCol>
                <a:gridCol w="1274712">
                  <a:extLst>
                    <a:ext uri="{9D8B030D-6E8A-4147-A177-3AD203B41FA5}">
                      <a16:colId xmlns:a16="http://schemas.microsoft.com/office/drawing/2014/main" val="175313372"/>
                    </a:ext>
                  </a:extLst>
                </a:gridCol>
                <a:gridCol w="1274712">
                  <a:extLst>
                    <a:ext uri="{9D8B030D-6E8A-4147-A177-3AD203B41FA5}">
                      <a16:colId xmlns:a16="http://schemas.microsoft.com/office/drawing/2014/main" val="567367082"/>
                    </a:ext>
                  </a:extLst>
                </a:gridCol>
                <a:gridCol w="1274712">
                  <a:extLst>
                    <a:ext uri="{9D8B030D-6E8A-4147-A177-3AD203B41FA5}">
                      <a16:colId xmlns:a16="http://schemas.microsoft.com/office/drawing/2014/main" val="1215215993"/>
                    </a:ext>
                  </a:extLst>
                </a:gridCol>
                <a:gridCol w="1274712">
                  <a:extLst>
                    <a:ext uri="{9D8B030D-6E8A-4147-A177-3AD203B41FA5}">
                      <a16:colId xmlns:a16="http://schemas.microsoft.com/office/drawing/2014/main" val="692630912"/>
                    </a:ext>
                  </a:extLst>
                </a:gridCol>
                <a:gridCol w="1274712">
                  <a:extLst>
                    <a:ext uri="{9D8B030D-6E8A-4147-A177-3AD203B41FA5}">
                      <a16:colId xmlns:a16="http://schemas.microsoft.com/office/drawing/2014/main" val="2516049319"/>
                    </a:ext>
                  </a:extLst>
                </a:gridCol>
                <a:gridCol w="1275302">
                  <a:extLst>
                    <a:ext uri="{9D8B030D-6E8A-4147-A177-3AD203B41FA5}">
                      <a16:colId xmlns:a16="http://schemas.microsoft.com/office/drawing/2014/main" val="984849675"/>
                    </a:ext>
                  </a:extLst>
                </a:gridCol>
              </a:tblGrid>
              <a:tr h="467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П.І.Б. лікаря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Кількість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декларацій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Загалом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вакциновано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Повністю вакциновано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% повністю вакцинованих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Вакциновані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 </a:t>
                      </a:r>
                      <a:r>
                        <a:rPr lang="uk-UA" sz="1100" dirty="0" err="1">
                          <a:effectLst/>
                        </a:rPr>
                        <a:t>бустерною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дозою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Вакциновані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 і більше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бустерних</a:t>
                      </a:r>
                      <a:r>
                        <a:rPr lang="uk-UA" sz="1100" dirty="0">
                          <a:effectLst/>
                        </a:rPr>
                        <a:t> доз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407852774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Порубай В.А.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1796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1207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1175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65,40%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344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738312710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Гордієнко О.В.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194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162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162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83,50%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75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76991415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Тунік О.В.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635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507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501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78,80%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142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639575512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Кирилюк О.О.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1776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1214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1188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66,80%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296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3274922410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 err="1">
                          <a:effectLst/>
                        </a:rPr>
                        <a:t>Пінкіна</a:t>
                      </a:r>
                      <a:r>
                        <a:rPr lang="uk-UA" sz="1100" dirty="0">
                          <a:effectLst/>
                        </a:rPr>
                        <a:t> Г.В.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1700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1153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1096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64,40%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269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232966947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Чернявська М.З.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1742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1104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1044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59,90%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254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669049416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 err="1">
                          <a:effectLst/>
                        </a:rPr>
                        <a:t>Баркан</a:t>
                      </a:r>
                      <a:r>
                        <a:rPr lang="uk-UA" sz="1100" dirty="0">
                          <a:effectLst/>
                        </a:rPr>
                        <a:t> А.А.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1798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1271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1236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68,70%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316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309728286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Петренко Л.В.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293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210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201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68,60%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482101629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Фурсова Н.М.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1704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1149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1130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66,30%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333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47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3761915980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Акімова Т.О.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1782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1143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1105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62,00%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254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309478812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Булгакова С.А.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1778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1097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1064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59,80%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245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181471152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Зяблова Н.В.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1754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1122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1081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61,60%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282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950800481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Єрмолаєва А.В.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1029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838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822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79,80%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892734818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Пасічник Т.С.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1814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1270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1239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68,30%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324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687505201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Павленко Н.О.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1774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1127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1099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61,90%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336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3752388523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Луценко Я.В.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1784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1282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1251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70,00%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220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3586683735"/>
                  </a:ext>
                </a:extLst>
              </a:tr>
              <a:tr h="202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Гаркавенко Л.М.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1788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1145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1113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62,20%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297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4268345485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 err="1">
                          <a:effectLst/>
                        </a:rPr>
                        <a:t>Полієнко</a:t>
                      </a:r>
                      <a:r>
                        <a:rPr lang="uk-UA" sz="1100" dirty="0">
                          <a:effectLst/>
                        </a:rPr>
                        <a:t> Л.В.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1455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968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937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64,30%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200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3491417303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Тарасова К.О.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322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191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182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56,50%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30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188338813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Годко Я.М.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1301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861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836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64,20%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134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10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562544032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Сисуєва Н.В.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757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469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459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60,60%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131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8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2583642085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 err="1">
                          <a:effectLst/>
                        </a:rPr>
                        <a:t>Ціко</a:t>
                      </a:r>
                      <a:r>
                        <a:rPr lang="uk-UA" sz="1100" dirty="0">
                          <a:effectLst/>
                        </a:rPr>
                        <a:t> А.М.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249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153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148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59,40%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31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3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18898122"/>
                  </a:ext>
                </a:extLst>
              </a:tr>
              <a:tr h="243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ВСЬОГО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29225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19643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19069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65,25%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>
                          <a:effectLst/>
                        </a:rPr>
                        <a:t>4703</a:t>
                      </a:r>
                      <a:endParaRPr lang="uk-U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dirty="0">
                          <a:effectLst/>
                        </a:rPr>
                        <a:t>442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67" marR="50567" marT="0" marB="0"/>
                </a:tc>
                <a:extLst>
                  <a:ext uri="{0D108BD9-81ED-4DB2-BD59-A6C34878D82A}">
                    <a16:rowId xmlns:a16="http://schemas.microsoft.com/office/drawing/2014/main" val="119899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002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30" y="0"/>
            <a:ext cx="5630916" cy="880981"/>
          </a:xfrm>
        </p:spPr>
        <p:txBody>
          <a:bodyPr>
            <a:normAutofit/>
          </a:bodyPr>
          <a:lstStyle/>
          <a:p>
            <a:pPr algn="ctr"/>
            <a:r>
              <a:rPr lang="uk-UA" sz="2300" b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Імунопрофілактика </a:t>
            </a:r>
            <a:br>
              <a:rPr lang="uk-UA" sz="2300" b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2300" b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дитячого населення </a:t>
            </a:r>
            <a:endParaRPr lang="uk-UA" sz="2300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03DB87-8159-4A80-9E68-A37AA30F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3747" y="216817"/>
            <a:ext cx="5995423" cy="67448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b="1" dirty="0">
                <a:solidFill>
                  <a:schemeClr val="bg1"/>
                </a:solidFill>
              </a:rPr>
              <a:t>Обсяги річного плану профілактичних щеплень виконані тільки по вакцинації АКДП, вакцинації та ревакцинації КПК. Не відповідають розрахунковим показники по ревакцинації АКДП, АДП, АДП-м, вакцинації та ревакцинації проти поліомієліту, вакцинації вірусного гепатиту В та </a:t>
            </a:r>
            <a:r>
              <a:rPr lang="uk-UA" sz="1600" b="1" dirty="0" err="1">
                <a:solidFill>
                  <a:schemeClr val="bg1"/>
                </a:solidFill>
              </a:rPr>
              <a:t>гемофільної</a:t>
            </a:r>
            <a:r>
              <a:rPr lang="uk-UA" sz="1600" b="1" dirty="0">
                <a:solidFill>
                  <a:schemeClr val="bg1"/>
                </a:solidFill>
              </a:rPr>
              <a:t> інфекції.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</a:rPr>
              <a:t>	Основна причина невиконання - перебування дітей за межами України через повномасштабне вторгнення російських військ на територію України, неможливість зв’язатися із пацієнтом.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</a:rPr>
              <a:t>	Низькі показники по вакцинації та ревакцинації проти поліомієліту (54,4% та 63,0% відповідно), по вакцинації проти </a:t>
            </a:r>
            <a:r>
              <a:rPr lang="uk-UA" sz="1600" b="1" dirty="0" err="1">
                <a:solidFill>
                  <a:schemeClr val="bg1"/>
                </a:solidFill>
              </a:rPr>
              <a:t>гемофільної</a:t>
            </a:r>
            <a:r>
              <a:rPr lang="uk-UA" sz="1600" b="1" dirty="0">
                <a:solidFill>
                  <a:schemeClr val="bg1"/>
                </a:solidFill>
              </a:rPr>
              <a:t> інфекції (71,3%) та вірусному гепатиту В (53,6%) через довготривалу відсутність вакцини ОПВ.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</a:rPr>
              <a:t>	Кількість нещеплених дещо дітей збільшилась. Не вакциновані проти дифтерії всього  59 дітей, з них до одного року – 9 (в минулому році – 52 дитини, з них до одного року – 4), всі — через відмову батьків. Має місце також </a:t>
            </a:r>
            <a:r>
              <a:rPr lang="uk-UA" sz="1600" b="1" dirty="0" err="1">
                <a:solidFill>
                  <a:schemeClr val="bg1"/>
                </a:solidFill>
              </a:rPr>
              <a:t>недоопрацювання</a:t>
            </a:r>
            <a:r>
              <a:rPr lang="uk-UA" sz="1600" b="1" dirty="0">
                <a:solidFill>
                  <a:schemeClr val="bg1"/>
                </a:solidFill>
              </a:rPr>
              <a:t> лікарів та медичних сестер з питань роз’яснення важливості вакцинації.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</a:rPr>
              <a:t>	Проти кору не вакциновано 45 дитини, всі по причині відмови (в минулому році  нещеплених було 49).  З числа відмовників зробили щеплення 3 дітей.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1600" dirty="0"/>
          </a:p>
          <a:p>
            <a:endParaRPr lang="uk-UA" dirty="0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DFDBC580-CE7C-A0E3-8843-3CC62FD61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07574"/>
              </p:ext>
            </p:extLst>
          </p:nvPr>
        </p:nvGraphicFramePr>
        <p:xfrm>
          <a:off x="377100" y="1046578"/>
          <a:ext cx="5335543" cy="524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479">
                  <a:extLst>
                    <a:ext uri="{9D8B030D-6E8A-4147-A177-3AD203B41FA5}">
                      <a16:colId xmlns:a16="http://schemas.microsoft.com/office/drawing/2014/main" val="3585862168"/>
                    </a:ext>
                  </a:extLst>
                </a:gridCol>
                <a:gridCol w="758406">
                  <a:extLst>
                    <a:ext uri="{9D8B030D-6E8A-4147-A177-3AD203B41FA5}">
                      <a16:colId xmlns:a16="http://schemas.microsoft.com/office/drawing/2014/main" val="2575251976"/>
                    </a:ext>
                  </a:extLst>
                </a:gridCol>
                <a:gridCol w="841030">
                  <a:extLst>
                    <a:ext uri="{9D8B030D-6E8A-4147-A177-3AD203B41FA5}">
                      <a16:colId xmlns:a16="http://schemas.microsoft.com/office/drawing/2014/main" val="2405710934"/>
                    </a:ext>
                  </a:extLst>
                </a:gridCol>
                <a:gridCol w="786770">
                  <a:extLst>
                    <a:ext uri="{9D8B030D-6E8A-4147-A177-3AD203B41FA5}">
                      <a16:colId xmlns:a16="http://schemas.microsoft.com/office/drawing/2014/main" val="1543956072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11563602"/>
                    </a:ext>
                  </a:extLst>
                </a:gridCol>
              </a:tblGrid>
              <a:tr h="1004191">
                <a:tc>
                  <a:txBody>
                    <a:bodyPr/>
                    <a:lstStyle/>
                    <a:p>
                      <a:r>
                        <a:rPr lang="uk-UA" sz="1400" kern="100" dirty="0">
                          <a:effectLst/>
                        </a:rPr>
                        <a:t> </a:t>
                      </a:r>
                    </a:p>
                    <a:p>
                      <a:r>
                        <a:rPr lang="uk-UA" sz="1400" kern="100" dirty="0">
                          <a:effectLst/>
                        </a:rPr>
                        <a:t> 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uk-UA" sz="1400" b="1" kern="100" dirty="0">
                        <a:effectLst/>
                      </a:endParaRPr>
                    </a:p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План</a:t>
                      </a:r>
                    </a:p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річний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Вико-</a:t>
                      </a:r>
                      <a:r>
                        <a:rPr lang="uk-UA" sz="1400" b="1" kern="100" dirty="0" err="1">
                          <a:effectLst/>
                        </a:rPr>
                        <a:t>нання</a:t>
                      </a:r>
                      <a:endParaRPr lang="uk-UA" sz="1400" b="1" kern="100" dirty="0">
                        <a:effectLst/>
                      </a:endParaRPr>
                    </a:p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за 2022</a:t>
                      </a:r>
                    </a:p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рік 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  <a:latin typeface="+mj-lt"/>
                        </a:rPr>
                        <a:t>% вико-</a:t>
                      </a:r>
                      <a:r>
                        <a:rPr lang="uk-UA" sz="1400" b="1" kern="100" dirty="0" err="1">
                          <a:effectLst/>
                          <a:latin typeface="+mj-lt"/>
                        </a:rPr>
                        <a:t>нання</a:t>
                      </a:r>
                      <a:r>
                        <a:rPr lang="uk-UA" sz="1400" b="1" kern="100" dirty="0">
                          <a:effectLst/>
                          <a:latin typeface="+mj-lt"/>
                        </a:rPr>
                        <a:t> за 2022</a:t>
                      </a:r>
                    </a:p>
                    <a:p>
                      <a:pPr algn="ctr"/>
                      <a:r>
                        <a:rPr lang="uk-UA" sz="1400" b="1" kern="1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рік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% вико-</a:t>
                      </a:r>
                      <a:r>
                        <a:rPr lang="uk-UA" sz="1400" b="1" kern="100" dirty="0" err="1">
                          <a:effectLst/>
                        </a:rPr>
                        <a:t>нання</a:t>
                      </a:r>
                      <a:endParaRPr lang="uk-UA" sz="1400" b="1" kern="100" dirty="0">
                        <a:effectLst/>
                      </a:endParaRPr>
                    </a:p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за 2021</a:t>
                      </a:r>
                    </a:p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рік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122653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uk-UA" sz="1400" kern="100" dirty="0">
                          <a:effectLst/>
                        </a:rPr>
                        <a:t>Вакцинація АКДП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564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617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109.3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88.2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93727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uk-UA" sz="1400" kern="100">
                          <a:effectLst/>
                        </a:rPr>
                        <a:t>Ревакцинація АКДП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1412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1206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85.4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92.7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062705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uk-UA" sz="1400" kern="100" dirty="0">
                          <a:effectLst/>
                        </a:rPr>
                        <a:t>Ревакцинація АДП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539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354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65.7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78.0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027989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err="1">
                          <a:effectLst/>
                        </a:rPr>
                        <a:t>Ревакцинація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uk-UA" sz="1400" kern="100" dirty="0">
                          <a:effectLst/>
                        </a:rPr>
                        <a:t>АДП-м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468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443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94.6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91.4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155311"/>
                  </a:ext>
                </a:extLst>
              </a:tr>
              <a:tr h="310291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err="1">
                          <a:effectLst/>
                        </a:rPr>
                        <a:t>Вакцинація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поліомієліту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479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261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54.4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75.7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209421"/>
                  </a:ext>
                </a:extLst>
              </a:tr>
              <a:tr h="438105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err="1">
                          <a:effectLst/>
                        </a:rPr>
                        <a:t>Ревакцинація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ru-RU" sz="1400" kern="100" dirty="0" err="1">
                          <a:effectLst/>
                        </a:rPr>
                        <a:t>поліомієліту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1588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1001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63.0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88.0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128693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Вакцинація </a:t>
                      </a:r>
                      <a:r>
                        <a:rPr lang="uk-UA" sz="1400" kern="100">
                          <a:effectLst/>
                        </a:rPr>
                        <a:t>НІВ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880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628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71.3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95.7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655626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err="1">
                          <a:effectLst/>
                        </a:rPr>
                        <a:t>Ревакцинація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uk-UA" sz="1400" kern="100" dirty="0">
                          <a:effectLst/>
                        </a:rPr>
                        <a:t>НІВ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351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243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69.2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98.6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959104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uk-UA" sz="1400" kern="100" dirty="0">
                          <a:effectLst/>
                        </a:rPr>
                        <a:t>Вакцинація БЦЖ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26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9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34.6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42.5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564484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err="1">
                          <a:effectLst/>
                        </a:rPr>
                        <a:t>Вакцинація</a:t>
                      </a:r>
                      <a:r>
                        <a:rPr lang="ru-RU" sz="1400" kern="100" dirty="0">
                          <a:effectLst/>
                        </a:rPr>
                        <a:t> </a:t>
                      </a:r>
                      <a:r>
                        <a:rPr lang="uk-UA" sz="1400" kern="100" dirty="0">
                          <a:effectLst/>
                        </a:rPr>
                        <a:t> КПК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374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374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100.0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95.6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676211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Ревакцинація </a:t>
                      </a:r>
                      <a:r>
                        <a:rPr lang="uk-UA" sz="1400" kern="100">
                          <a:effectLst/>
                        </a:rPr>
                        <a:t> КПК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559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562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100.5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92.8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664927"/>
                  </a:ext>
                </a:extLst>
              </a:tr>
              <a:tr h="330940">
                <a:tc>
                  <a:txBody>
                    <a:bodyPr/>
                    <a:lstStyle/>
                    <a:p>
                      <a:pPr algn="ctr"/>
                      <a:r>
                        <a:rPr lang="uk-UA" sz="1400" kern="100">
                          <a:effectLst/>
                        </a:rPr>
                        <a:t>Вакцинація гепатиту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528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283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>
                          <a:effectLst/>
                        </a:rPr>
                        <a:t>53.6</a:t>
                      </a:r>
                      <a:endParaRPr lang="uk-UA" sz="14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00" dirty="0">
                          <a:effectLst/>
                        </a:rPr>
                        <a:t>94.4</a:t>
                      </a:r>
                      <a:endParaRPr lang="uk-UA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95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9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7180B8D-AC24-4294-B031-C7305D38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39" y="187675"/>
            <a:ext cx="6358855" cy="5227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Денні стаціонари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09318" y="4336330"/>
            <a:ext cx="6659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Впродовж 3-х років збільшилась кількість ліжок денного стаціонару з 15 до 17. Показники використання ліжок денного стаціонару порівняно з минулим роком дещо покращились.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471C5C-BEF6-48AC-8BC4-610F796739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85" y="3741821"/>
            <a:ext cx="3897256" cy="30904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401A0F-8A1B-4002-05FB-347470D34E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085" y="1"/>
            <a:ext cx="3897256" cy="3741820"/>
          </a:xfrm>
          <a:prstGeom prst="rect">
            <a:avLst/>
          </a:prstGeom>
        </p:spPr>
      </p:pic>
      <p:graphicFrame>
        <p:nvGraphicFramePr>
          <p:cNvPr id="12" name="Таблиця 11">
            <a:extLst>
              <a:ext uri="{FF2B5EF4-FFF2-40B4-BE49-F238E27FC236}">
                <a16:creationId xmlns:a16="http://schemas.microsoft.com/office/drawing/2014/main" id="{68A03F36-6826-55D6-3707-47FFF284F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27349"/>
              </p:ext>
            </p:extLst>
          </p:nvPr>
        </p:nvGraphicFramePr>
        <p:xfrm>
          <a:off x="388828" y="945069"/>
          <a:ext cx="6847722" cy="296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178">
                  <a:extLst>
                    <a:ext uri="{9D8B030D-6E8A-4147-A177-3AD203B41FA5}">
                      <a16:colId xmlns:a16="http://schemas.microsoft.com/office/drawing/2014/main" val="3122515527"/>
                    </a:ext>
                  </a:extLst>
                </a:gridCol>
                <a:gridCol w="1621511">
                  <a:extLst>
                    <a:ext uri="{9D8B030D-6E8A-4147-A177-3AD203B41FA5}">
                      <a16:colId xmlns:a16="http://schemas.microsoft.com/office/drawing/2014/main" val="805300617"/>
                    </a:ext>
                  </a:extLst>
                </a:gridCol>
                <a:gridCol w="1622147">
                  <a:extLst>
                    <a:ext uri="{9D8B030D-6E8A-4147-A177-3AD203B41FA5}">
                      <a16:colId xmlns:a16="http://schemas.microsoft.com/office/drawing/2014/main" val="1642086294"/>
                    </a:ext>
                  </a:extLst>
                </a:gridCol>
                <a:gridCol w="1531886">
                  <a:extLst>
                    <a:ext uri="{9D8B030D-6E8A-4147-A177-3AD203B41FA5}">
                      <a16:colId xmlns:a16="http://schemas.microsoft.com/office/drawing/2014/main" val="2261747937"/>
                    </a:ext>
                  </a:extLst>
                </a:gridCol>
              </a:tblGrid>
              <a:tr h="31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2020 р.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2021 р.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2022 р.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05896"/>
                  </a:ext>
                </a:extLst>
              </a:tr>
              <a:tr h="932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Проліковано хворих/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к-сть ліжок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896/15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783/17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847/17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523499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На 1000 нас.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20,4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16,9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18,6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884894"/>
                  </a:ext>
                </a:extLst>
              </a:tr>
              <a:tr h="8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Середнє перебування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 ліжку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7,8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7,8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7,4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303918"/>
                  </a:ext>
                </a:extLst>
              </a:tr>
              <a:tr h="319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Робота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ліжка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490,7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359,7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370,0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14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9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5BD081F-1D54-40D8-9C62-7F00661B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277"/>
            <a:ext cx="7002379" cy="1296667"/>
          </a:xfrm>
        </p:spPr>
        <p:txBody>
          <a:bodyPr>
            <a:noAutofit/>
          </a:bodyPr>
          <a:lstStyle/>
          <a:p>
            <a:pPr algn="ctr"/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всього дорослого </a:t>
            </a:r>
            <a:b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дитячого населення, </a:t>
            </a:r>
            <a:b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підписало декларації з лікарями</a:t>
            </a:r>
          </a:p>
        </p:txBody>
      </p:sp>
      <p:graphicFrame>
        <p:nvGraphicFramePr>
          <p:cNvPr id="17" name="Місце для вмісту 16">
            <a:extLst>
              <a:ext uri="{FF2B5EF4-FFF2-40B4-BE49-F238E27FC236}">
                <a16:creationId xmlns:a16="http://schemas.microsoft.com/office/drawing/2014/main" id="{37498BBC-DC9F-41AF-BDA5-D3DB889FA3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5201940"/>
              </p:ext>
            </p:extLst>
          </p:nvPr>
        </p:nvGraphicFramePr>
        <p:xfrm>
          <a:off x="269101" y="1722097"/>
          <a:ext cx="3653970" cy="307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CEFEEE5D-8674-4288-B0C8-CCE5D47B5D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380475"/>
              </p:ext>
            </p:extLst>
          </p:nvPr>
        </p:nvGraphicFramePr>
        <p:xfrm>
          <a:off x="3356657" y="3217762"/>
          <a:ext cx="4155312" cy="247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2E0409-2F9A-402A-BA44-0DD995F6D3CD}"/>
              </a:ext>
            </a:extLst>
          </p:cNvPr>
          <p:cNvSpPr/>
          <p:nvPr/>
        </p:nvSpPr>
        <p:spPr>
          <a:xfrm>
            <a:off x="166731" y="5483637"/>
            <a:ext cx="4001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Задеклароване населення</a:t>
            </a:r>
          </a:p>
          <a:p>
            <a:b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Незадеклароване населення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BB0F7EB-2A60-4FFD-93E1-B25BA882E7C5}"/>
              </a:ext>
            </a:extLst>
          </p:cNvPr>
          <p:cNvSpPr/>
          <p:nvPr/>
        </p:nvSpPr>
        <p:spPr>
          <a:xfrm>
            <a:off x="3797300" y="5473700"/>
            <a:ext cx="852764" cy="3533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691D0AC-A1D0-4759-BA62-384464A23157}"/>
              </a:ext>
            </a:extLst>
          </p:cNvPr>
          <p:cNvSpPr/>
          <p:nvPr/>
        </p:nvSpPr>
        <p:spPr>
          <a:xfrm>
            <a:off x="3819554" y="6061226"/>
            <a:ext cx="830510" cy="3187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3" name="Місце для вмісту 6">
            <a:extLst>
              <a:ext uri="{FF2B5EF4-FFF2-40B4-BE49-F238E27FC236}">
                <a16:creationId xmlns:a16="http://schemas.microsoft.com/office/drawing/2014/main" id="{1C0ED2D0-A2B4-4C5F-86AE-652C5888D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0935"/>
              </p:ext>
            </p:extLst>
          </p:nvPr>
        </p:nvGraphicFramePr>
        <p:xfrm>
          <a:off x="3106994" y="1625794"/>
          <a:ext cx="4540137" cy="361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94BBC91-ABEC-45BC-A0C7-877878A5A314}"/>
              </a:ext>
            </a:extLst>
          </p:cNvPr>
          <p:cNvSpPr/>
          <p:nvPr/>
        </p:nvSpPr>
        <p:spPr>
          <a:xfrm>
            <a:off x="101600" y="4330700"/>
            <a:ext cx="42885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45500: 29494 – 64,8%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D5FF0-E24F-4B73-9792-144CE3AB1DC5}"/>
              </a:ext>
            </a:extLst>
          </p:cNvPr>
          <p:cNvSpPr txBox="1"/>
          <p:nvPr/>
        </p:nvSpPr>
        <p:spPr>
          <a:xfrm>
            <a:off x="4296698" y="4296874"/>
            <a:ext cx="2816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8000: 8207 – 102,6 %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27718-2467-46C8-C6DC-0A39E01D16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14868" y="3825055"/>
            <a:ext cx="3619680" cy="23932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416F88-B090-5DF3-09ED-BD6A288120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42" y="-5925"/>
            <a:ext cx="4780585" cy="3217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602E47-52E3-E42B-59ED-5BC1C60AC1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13636" y="3819529"/>
            <a:ext cx="3646165" cy="24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4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17712" y="1"/>
            <a:ext cx="8534400" cy="1186688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Кількість денних стаціонарів по лікарям ЗПСЛ 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всього/ на 1000 населення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94807-76A6-423D-AEA1-D1EB69BB152B}"/>
              </a:ext>
            </a:extLst>
          </p:cNvPr>
          <p:cNvSpPr txBox="1"/>
          <p:nvPr/>
        </p:nvSpPr>
        <p:spPr>
          <a:xfrm>
            <a:off x="8979408" y="1371600"/>
            <a:ext cx="2871216" cy="461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solidFill>
                  <a:schemeClr val="bg1"/>
                </a:solidFill>
              </a:rPr>
              <a:t>Впродовж 2022 року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chemeClr val="bg1"/>
                </a:solidFill>
              </a:rPr>
              <a:t>на 17 ліжках денного стаціонару проліковано 847 хворих та проведено 6290 ліжко-днів. Середнє перебування на ліжку склало 7,4 дня, робота ліжка становила 370,0 проти 359,7 у 2021 році.   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E2BF0A51-AFAB-73E5-BABA-1106B4574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6151"/>
              </p:ext>
            </p:extLst>
          </p:nvPr>
        </p:nvGraphicFramePr>
        <p:xfrm>
          <a:off x="341376" y="1186688"/>
          <a:ext cx="8534400" cy="523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212">
                  <a:extLst>
                    <a:ext uri="{9D8B030D-6E8A-4147-A177-3AD203B41FA5}">
                      <a16:colId xmlns:a16="http://schemas.microsoft.com/office/drawing/2014/main" val="2117666154"/>
                    </a:ext>
                  </a:extLst>
                </a:gridCol>
                <a:gridCol w="1422212">
                  <a:extLst>
                    <a:ext uri="{9D8B030D-6E8A-4147-A177-3AD203B41FA5}">
                      <a16:colId xmlns:a16="http://schemas.microsoft.com/office/drawing/2014/main" val="403161312"/>
                    </a:ext>
                  </a:extLst>
                </a:gridCol>
                <a:gridCol w="1422212">
                  <a:extLst>
                    <a:ext uri="{9D8B030D-6E8A-4147-A177-3AD203B41FA5}">
                      <a16:colId xmlns:a16="http://schemas.microsoft.com/office/drawing/2014/main" val="3407070356"/>
                    </a:ext>
                  </a:extLst>
                </a:gridCol>
                <a:gridCol w="1422212">
                  <a:extLst>
                    <a:ext uri="{9D8B030D-6E8A-4147-A177-3AD203B41FA5}">
                      <a16:colId xmlns:a16="http://schemas.microsoft.com/office/drawing/2014/main" val="806875331"/>
                    </a:ext>
                  </a:extLst>
                </a:gridCol>
                <a:gridCol w="1422776">
                  <a:extLst>
                    <a:ext uri="{9D8B030D-6E8A-4147-A177-3AD203B41FA5}">
                      <a16:colId xmlns:a16="http://schemas.microsoft.com/office/drawing/2014/main" val="3460840534"/>
                    </a:ext>
                  </a:extLst>
                </a:gridCol>
                <a:gridCol w="1422776">
                  <a:extLst>
                    <a:ext uri="{9D8B030D-6E8A-4147-A177-3AD203B41FA5}">
                      <a16:colId xmlns:a16="http://schemas.microsoft.com/office/drawing/2014/main" val="1839323593"/>
                    </a:ext>
                  </a:extLst>
                </a:gridCol>
              </a:tblGrid>
              <a:tr h="1170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Амб. ЗПСМ №1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4 ліжка 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192/324,8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Амб. ЗПСМ №2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3 ліжка 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107/302,7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Амб. ЗПСМ №3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4 ліжка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263/508,5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Амб. ЗПСМ №4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2 ліжка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55/209,5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Амб. ЗПСМ №6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2 ліжка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192/750,0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Амб. ЗПСМ №7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2 ліжка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38/65,0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extLst>
                  <a:ext uri="{0D108BD9-81ED-4DB2-BD59-A6C34878D82A}">
                    <a16:rowId xmlns:a16="http://schemas.microsoft.com/office/drawing/2014/main" val="943875501"/>
                  </a:ext>
                </a:extLst>
              </a:tr>
              <a:tr h="47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Порубай В.А. – 40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 err="1">
                          <a:effectLst/>
                        </a:rPr>
                        <a:t>Фурсова</a:t>
                      </a:r>
                      <a:r>
                        <a:rPr lang="uk-UA" sz="1400" dirty="0">
                          <a:effectLst/>
                        </a:rPr>
                        <a:t> Н.М. – 4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Пасічник Т.С.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54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Ціко</a:t>
                      </a:r>
                      <a:r>
                        <a:rPr lang="uk-UA" sz="1400" dirty="0">
                          <a:effectLst/>
                        </a:rPr>
                        <a:t> А.М.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24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Сисуєва Н.В.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148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Ціко</a:t>
                      </a:r>
                      <a:r>
                        <a:rPr lang="uk-UA" sz="1400" dirty="0">
                          <a:effectLst/>
                        </a:rPr>
                        <a:t> А.М.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17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625123"/>
                  </a:ext>
                </a:extLst>
              </a:tr>
              <a:tr h="563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solidFill>
                            <a:schemeClr val="bg1"/>
                          </a:solidFill>
                          <a:effectLst/>
                        </a:rPr>
                        <a:t>Баркан</a:t>
                      </a: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 А.А.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– 10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Акімова Т.О.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58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Павленко Н.О. – 78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Акімова Т.О.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2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Пасічник Т.С.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42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Баркан</a:t>
                      </a:r>
                      <a:r>
                        <a:rPr lang="uk-UA" sz="1400" dirty="0">
                          <a:effectLst/>
                        </a:rPr>
                        <a:t> А.А.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21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extLst>
                  <a:ext uri="{0D108BD9-81ED-4DB2-BD59-A6C34878D82A}">
                    <a16:rowId xmlns:a16="http://schemas.microsoft.com/office/drawing/2014/main" val="456603426"/>
                  </a:ext>
                </a:extLst>
              </a:tr>
              <a:tr h="72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Кирилюк О.О. – 53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Булгакова С.А. – 26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Гаркавенко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Л.М. – 73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Пасічник Т.С.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3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Акімова Т.О.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1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01041"/>
                  </a:ext>
                </a:extLst>
              </a:tr>
              <a:tr h="47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solidFill>
                            <a:schemeClr val="bg1"/>
                          </a:solidFill>
                          <a:effectLst/>
                        </a:rPr>
                        <a:t>Пінкіна</a:t>
                      </a: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 Г.В.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– 30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Зяблова</a:t>
                      </a:r>
                      <a:r>
                        <a:rPr lang="uk-UA" sz="1400" dirty="0">
                          <a:effectLst/>
                        </a:rPr>
                        <a:t> Н.В.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19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Луценко Я.В.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58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Губар</a:t>
                      </a:r>
                      <a:r>
                        <a:rPr lang="uk-UA" sz="1400" dirty="0">
                          <a:effectLst/>
                        </a:rPr>
                        <a:t> В.П.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4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Пінкіна</a:t>
                      </a:r>
                      <a:r>
                        <a:rPr lang="uk-UA" sz="1400" dirty="0">
                          <a:effectLst/>
                        </a:rPr>
                        <a:t> Г.В.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1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extLst>
                  <a:ext uri="{0D108BD9-81ED-4DB2-BD59-A6C34878D82A}">
                    <a16:rowId xmlns:a16="http://schemas.microsoft.com/office/drawing/2014/main" val="2040708417"/>
                  </a:ext>
                </a:extLst>
              </a:tr>
              <a:tr h="518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Чернявська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М.З. – 44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Луценко Я.В.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– 22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68837"/>
                  </a:ext>
                </a:extLst>
              </a:tr>
              <a:tr h="471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Петренко Л.В. – 2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extLst>
                  <a:ext uri="{0D108BD9-81ED-4DB2-BD59-A6C34878D82A}">
                    <a16:rowId xmlns:a16="http://schemas.microsoft.com/office/drawing/2014/main" val="2742024109"/>
                  </a:ext>
                </a:extLst>
              </a:tr>
              <a:tr h="56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Гордієнко О.В. – 10 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3554"/>
                  </a:ext>
                </a:extLst>
              </a:tr>
              <a:tr h="274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  <a:effectLst/>
                        </a:rPr>
                        <a:t>Тунік О.В. – 3 </a:t>
                      </a:r>
                      <a:endParaRPr lang="uk-UA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8" marR="60928" marT="0" marB="0"/>
                </a:tc>
                <a:extLst>
                  <a:ext uri="{0D108BD9-81ED-4DB2-BD59-A6C34878D82A}">
                    <a16:rowId xmlns:a16="http://schemas.microsoft.com/office/drawing/2014/main" val="3604157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46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0BFD53-2A6C-488B-B757-750CBF1D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948"/>
            <a:ext cx="8596668" cy="60350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Стаціонари вдома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150364"/>
              </p:ext>
            </p:extLst>
          </p:nvPr>
        </p:nvGraphicFramePr>
        <p:xfrm>
          <a:off x="180405" y="947451"/>
          <a:ext cx="7497402" cy="372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459213" y="4880472"/>
            <a:ext cx="71211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Відмічається зменшення кількості стаціонарів вдома в порівнянні з минулим роком, що пов’язано із зменшенням хворих на С</a:t>
            </a:r>
            <a:r>
              <a:rPr lang="en-US" dirty="0"/>
              <a:t>OVID-19</a:t>
            </a:r>
            <a:r>
              <a:rPr lang="ru-RU" dirty="0"/>
              <a:t>.</a:t>
            </a:r>
            <a:r>
              <a:rPr lang="uk-UA" dirty="0"/>
              <a:t> </a:t>
            </a:r>
          </a:p>
          <a:p>
            <a:pPr algn="just"/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BC3C4-6DC7-4B2B-BDC6-D62A54F391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317" y="343948"/>
            <a:ext cx="4104277" cy="2606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BBB9A-48C6-4417-B9FC-46C3CD5EB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699" y="3610466"/>
            <a:ext cx="4127895" cy="24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0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E9DCB-74AA-4E5A-B729-9A1BB1E3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43" y="36697"/>
            <a:ext cx="9475634" cy="1106882"/>
          </a:xfrm>
        </p:spPr>
        <p:txBody>
          <a:bodyPr>
            <a:normAutofit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Кількість стаціонарів вдома </a:t>
            </a:r>
            <a:br>
              <a:rPr lang="uk-UA" sz="3000" dirty="0">
                <a:solidFill>
                  <a:schemeClr val="bg1"/>
                </a:solidFill>
              </a:rPr>
            </a:br>
            <a:r>
              <a:rPr lang="uk-UA" sz="3000" dirty="0">
                <a:solidFill>
                  <a:schemeClr val="bg1"/>
                </a:solidFill>
              </a:rPr>
              <a:t>на 1 лікаря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Місце для вмісту 5" descr="Ditetragonal Prism And Base Blue">
                <a:extLst>
                  <a:ext uri="{FF2B5EF4-FFF2-40B4-BE49-F238E27FC236}">
                    <a16:creationId xmlns:a16="http://schemas.microsoft.com/office/drawing/2014/main" id="{992B7A09-6842-44B1-A673-0934086AC080}"/>
                  </a:ext>
                </a:extLst>
              </p:cNvPr>
              <p:cNvGraphicFramePr>
                <a:graphicFrameLocks noGrp="1" noChangeAspect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57102468"/>
                  </p:ext>
                </p:extLst>
              </p:nvPr>
            </p:nvGraphicFramePr>
            <p:xfrm>
              <a:off x="292068" y="3031600"/>
              <a:ext cx="818784" cy="104644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18784" cy="1046440"/>
                    </a:xfrm>
                    <a:prstGeom prst="rect">
                      <a:avLst/>
                    </a:prstGeom>
                  </am3d:spPr>
                  <am3d:camera>
                    <am3d:pos x="0" y="0" z="664708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034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2945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Місце для вмісту 5" descr="Ditetragonal Prism And Base Blue">
                <a:extLst>
                  <a:ext uri="{FF2B5EF4-FFF2-40B4-BE49-F238E27FC236}">
                    <a16:creationId xmlns:a16="http://schemas.microsoft.com/office/drawing/2014/main" id="{992B7A09-6842-44B1-A673-0934086AC0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068" y="3031600"/>
                <a:ext cx="818784" cy="10464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155779F-568E-4DA9-B18F-EFF938126D73}"/>
              </a:ext>
            </a:extLst>
          </p:cNvPr>
          <p:cNvSpPr/>
          <p:nvPr/>
        </p:nvSpPr>
        <p:spPr>
          <a:xfrm>
            <a:off x="193529" y="1139122"/>
            <a:ext cx="36649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          </a:t>
            </a:r>
            <a:r>
              <a:rPr lang="uk-UA" sz="2200" b="1" dirty="0">
                <a:solidFill>
                  <a:schemeClr val="bg1"/>
                </a:solidFill>
              </a:rPr>
              <a:t>Лікар ЗПСЛ</a:t>
            </a:r>
          </a:p>
          <a:p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dirty="0">
                <a:solidFill>
                  <a:schemeClr val="bg1"/>
                </a:solidFill>
              </a:rPr>
              <a:t>   76,4       106,4        90,0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59B1959-B29F-4763-9617-ED02D825619B}"/>
              </a:ext>
            </a:extLst>
          </p:cNvPr>
          <p:cNvSpPr/>
          <p:nvPr/>
        </p:nvSpPr>
        <p:spPr>
          <a:xfrm>
            <a:off x="111453" y="4101993"/>
            <a:ext cx="381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             </a:t>
            </a:r>
          </a:p>
          <a:p>
            <a:r>
              <a:rPr lang="uk-UA" sz="1600" b="1" dirty="0">
                <a:solidFill>
                  <a:schemeClr val="bg1"/>
                </a:solidFill>
              </a:rPr>
              <a:t>    2020 р.        2021 р.       2022 р.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7EC5C90-F4D9-4975-A46C-2C7E4E0BA28E}"/>
              </a:ext>
            </a:extLst>
          </p:cNvPr>
          <p:cNvSpPr/>
          <p:nvPr/>
        </p:nvSpPr>
        <p:spPr>
          <a:xfrm>
            <a:off x="8238744" y="1203766"/>
            <a:ext cx="3953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           </a:t>
            </a:r>
            <a:r>
              <a:rPr lang="uk-UA" sz="2200" b="1" dirty="0">
                <a:solidFill>
                  <a:schemeClr val="bg1"/>
                </a:solidFill>
              </a:rPr>
              <a:t>Лікар педіатр</a:t>
            </a:r>
          </a:p>
          <a:p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       </a:t>
            </a:r>
            <a:r>
              <a:rPr lang="uk-UA" sz="2000" b="1" dirty="0">
                <a:solidFill>
                  <a:schemeClr val="bg1"/>
                </a:solidFill>
              </a:rPr>
              <a:t>6,8</a:t>
            </a:r>
            <a:r>
              <a:rPr lang="uk-UA" b="1" dirty="0">
                <a:solidFill>
                  <a:schemeClr val="bg1"/>
                </a:solidFill>
              </a:rPr>
              <a:t>             </a:t>
            </a:r>
            <a:r>
              <a:rPr lang="uk-UA" sz="2000" b="1" dirty="0">
                <a:solidFill>
                  <a:schemeClr val="bg1"/>
                </a:solidFill>
              </a:rPr>
              <a:t>8,1          1,6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50BED60-01D3-4A77-9212-29C8490BD4E6}"/>
              </a:ext>
            </a:extLst>
          </p:cNvPr>
          <p:cNvSpPr/>
          <p:nvPr/>
        </p:nvSpPr>
        <p:spPr>
          <a:xfrm>
            <a:off x="8432800" y="4470401"/>
            <a:ext cx="339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    2020 р.       2021 р.      2022 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064" y="2889504"/>
            <a:ext cx="1021332" cy="1317016"/>
          </a:xfrm>
          <a:prstGeom prst="rect">
            <a:avLst/>
          </a:prstGeom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584" y="2617212"/>
            <a:ext cx="1021331" cy="1623576"/>
          </a:xfrm>
          <a:prstGeom prst="rect">
            <a:avLst/>
          </a:prstGeom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815" y="3815918"/>
            <a:ext cx="942620" cy="390602"/>
          </a:xfrm>
          <a:prstGeom prst="rect">
            <a:avLst/>
          </a:prstGeom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182" y="2365979"/>
            <a:ext cx="979998" cy="17240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570" y="2660200"/>
            <a:ext cx="979562" cy="14693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512897-C319-4784-B8A8-F5FC76FE1CC0}"/>
              </a:ext>
            </a:extLst>
          </p:cNvPr>
          <p:cNvSpPr txBox="1"/>
          <p:nvPr/>
        </p:nvSpPr>
        <p:spPr>
          <a:xfrm>
            <a:off x="292068" y="4948031"/>
            <a:ext cx="94123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Кількість стаціонарів вдома на 1 лікаря в порівнянні з 2021 роком зменшилась у лікарів ЗПСЛ та лікарів педіатрів за рахунок зниження захворюваності на пневмонію та </a:t>
            </a:r>
            <a:r>
              <a:rPr kumimoji="0" lang="en-US" sz="2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COVID-19</a:t>
            </a:r>
            <a:r>
              <a:rPr kumimoji="0" lang="uk-UA" sz="2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</a:t>
            </a:r>
            <a:endParaRPr lang="uk-UA" sz="2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A27823-4242-4549-BE48-3172F62816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96" y="1511550"/>
            <a:ext cx="4458660" cy="25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1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008A4-DFCB-4569-8685-63FFF51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548" y="401138"/>
            <a:ext cx="4527933" cy="1269769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Кількість викликів швидкої медичної допомоги </a:t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>
                <a:solidFill>
                  <a:schemeClr val="bg1"/>
                </a:solidFill>
              </a:rPr>
              <a:t>до хронічних хворих жителів </a:t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>
                <a:solidFill>
                  <a:schemeClr val="bg1"/>
                </a:solidFill>
              </a:rPr>
              <a:t>(кількість осіб/на 1000 населення) </a:t>
            </a:r>
          </a:p>
        </p:txBody>
      </p:sp>
      <p:graphicFrame>
        <p:nvGraphicFramePr>
          <p:cNvPr id="6" name="Місце для вмісту 8">
            <a:extLst>
              <a:ext uri="{FF2B5EF4-FFF2-40B4-BE49-F238E27FC236}">
                <a16:creationId xmlns:a16="http://schemas.microsoft.com/office/drawing/2014/main" id="{4540DA45-0DEA-4EFC-8993-843D5DC460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3708147"/>
              </p:ext>
            </p:extLst>
          </p:nvPr>
        </p:nvGraphicFramePr>
        <p:xfrm>
          <a:off x="811576" y="1928558"/>
          <a:ext cx="4092441" cy="320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3C5889AD-CC97-499A-9128-07401F70B3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8531371"/>
              </p:ext>
            </p:extLst>
          </p:nvPr>
        </p:nvGraphicFramePr>
        <p:xfrm>
          <a:off x="5255045" y="1928558"/>
          <a:ext cx="4230477" cy="320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758004" y="335560"/>
            <a:ext cx="4011772" cy="196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Надання невідкладної медичної допомоги сімейними лікарями (кількість осіб/1000 населення)</a:t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85590" y="5133184"/>
            <a:ext cx="45184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На 1000 </a:t>
            </a:r>
          </a:p>
          <a:p>
            <a:r>
              <a:rPr lang="uk-UA" sz="1400" dirty="0">
                <a:solidFill>
                  <a:schemeClr val="bg1"/>
                </a:solidFill>
              </a:rPr>
              <a:t>нас.             </a:t>
            </a:r>
            <a:r>
              <a:rPr lang="uk-UA" dirty="0">
                <a:solidFill>
                  <a:schemeClr val="bg1"/>
                </a:solidFill>
              </a:rPr>
              <a:t>  8,2              8,6              8,4</a:t>
            </a:r>
          </a:p>
          <a:p>
            <a:r>
              <a:rPr lang="uk-UA" dirty="0"/>
              <a:t>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957589" y="5133184"/>
            <a:ext cx="6260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На 1000 </a:t>
            </a:r>
          </a:p>
          <a:p>
            <a:r>
              <a:rPr lang="uk-UA" sz="1400" dirty="0">
                <a:solidFill>
                  <a:schemeClr val="bg1"/>
                </a:solidFill>
              </a:rPr>
              <a:t>нас.          </a:t>
            </a:r>
            <a:r>
              <a:rPr lang="uk-UA" dirty="0">
                <a:solidFill>
                  <a:schemeClr val="bg1"/>
                </a:solidFill>
              </a:rPr>
              <a:t>   9,5               7,1              7,3</a:t>
            </a:r>
            <a:r>
              <a:rPr lang="uk-UA" dirty="0"/>
              <a:t>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32179" y="5810533"/>
            <a:ext cx="8853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Відмічається збільшення надання невідкладної медичної допомоги сімейними лікарями та зменшення викликів швидкої медичної допомоги до хронічних хворих.</a:t>
            </a:r>
          </a:p>
        </p:txBody>
      </p:sp>
    </p:spTree>
    <p:extLst>
      <p:ext uri="{BB962C8B-B14F-4D97-AF65-F5344CB8AC3E}">
        <p14:creationId xmlns:p14="http://schemas.microsoft.com/office/powerpoint/2010/main" val="659695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0D428-5A03-4950-B933-964AA604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4284"/>
            <a:ext cx="4761932" cy="1181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>
                <a:solidFill>
                  <a:schemeClr val="bg1"/>
                </a:solidFill>
              </a:rPr>
              <a:t>Надання невідкладної медичної допомоги сімейними лікарями </a:t>
            </a:r>
            <a:br>
              <a:rPr lang="uk-UA" sz="1800" dirty="0">
                <a:solidFill>
                  <a:schemeClr val="bg1"/>
                </a:solidFill>
              </a:rPr>
            </a:br>
            <a:r>
              <a:rPr lang="uk-UA" sz="1800" dirty="0">
                <a:solidFill>
                  <a:schemeClr val="bg1"/>
                </a:solidFill>
              </a:rPr>
              <a:t>(кількість осіб/1000 населення) </a:t>
            </a:r>
            <a:br>
              <a:rPr lang="uk-UA" sz="1800" dirty="0">
                <a:solidFill>
                  <a:schemeClr val="bg1"/>
                </a:solidFill>
              </a:rPr>
            </a:br>
            <a:r>
              <a:rPr lang="uk-UA" sz="1800" dirty="0">
                <a:solidFill>
                  <a:schemeClr val="bg1"/>
                </a:solidFill>
              </a:rPr>
              <a:t>при окремих захворюваннях</a:t>
            </a:r>
            <a:br>
              <a:rPr lang="uk-UA" sz="1800" dirty="0">
                <a:solidFill>
                  <a:schemeClr val="tx1"/>
                </a:solidFill>
              </a:rPr>
            </a:br>
            <a:br>
              <a:rPr lang="uk-UA" sz="2000" dirty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я 5">
            <a:extLst>
              <a:ext uri="{FF2B5EF4-FFF2-40B4-BE49-F238E27FC236}">
                <a16:creationId xmlns:a16="http://schemas.microsoft.com/office/drawing/2014/main" id="{818449D7-5461-4EF2-870A-8C7FC37352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4023055"/>
              </p:ext>
            </p:extLst>
          </p:nvPr>
        </p:nvGraphicFramePr>
        <p:xfrm>
          <a:off x="932424" y="1509518"/>
          <a:ext cx="4277139" cy="334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10476636"/>
                    </a:ext>
                  </a:extLst>
                </a:gridCol>
                <a:gridCol w="1042010">
                  <a:extLst>
                    <a:ext uri="{9D8B030D-6E8A-4147-A177-3AD203B41FA5}">
                      <a16:colId xmlns:a16="http://schemas.microsoft.com/office/drawing/2014/main" val="231303676"/>
                    </a:ext>
                  </a:extLst>
                </a:gridCol>
                <a:gridCol w="1062645">
                  <a:extLst>
                    <a:ext uri="{9D8B030D-6E8A-4147-A177-3AD203B41FA5}">
                      <a16:colId xmlns:a16="http://schemas.microsoft.com/office/drawing/2014/main" val="3130994397"/>
                    </a:ext>
                  </a:extLst>
                </a:gridCol>
                <a:gridCol w="969794">
                  <a:extLst>
                    <a:ext uri="{9D8B030D-6E8A-4147-A177-3AD203B41FA5}">
                      <a16:colId xmlns:a16="http://schemas.microsoft.com/office/drawing/2014/main" val="494907770"/>
                    </a:ext>
                  </a:extLst>
                </a:gridCol>
              </a:tblGrid>
              <a:tr h="669522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bg1"/>
                          </a:solidFill>
                        </a:rPr>
                        <a:t>Захво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uk-UA" sz="1600" dirty="0" err="1">
                          <a:solidFill>
                            <a:schemeClr val="bg1"/>
                          </a:solidFill>
                        </a:rPr>
                        <a:t>рювання</a:t>
                      </a:r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37042"/>
                  </a:ext>
                </a:extLst>
              </a:tr>
              <a:tr h="66952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ІХС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103 - 2,3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46 - 1,0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113 – 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7648"/>
                  </a:ext>
                </a:extLst>
              </a:tr>
              <a:tr h="66952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ГХ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174 – 4,0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233 - 5,0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121 – 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291038"/>
                  </a:ext>
                </a:extLst>
              </a:tr>
              <a:tr h="66952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 – 0,02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716779"/>
                  </a:ext>
                </a:extLst>
              </a:tr>
              <a:tr h="66952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Інші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118 – 2,7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119 - 2,6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146 – 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20561"/>
                  </a:ext>
                </a:extLst>
              </a:tr>
            </a:tbl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8D9FD7D-BEFB-4A8F-AD28-A8C3FB517668}"/>
              </a:ext>
            </a:extLst>
          </p:cNvPr>
          <p:cNvSpPr/>
          <p:nvPr/>
        </p:nvSpPr>
        <p:spPr>
          <a:xfrm>
            <a:off x="5209563" y="5385732"/>
            <a:ext cx="406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        </a:t>
            </a:r>
            <a:endParaRPr lang="uk-UA" sz="1500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E836C8C2-B45D-4C34-9B4C-A5D02DA51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14196"/>
              </p:ext>
            </p:extLst>
          </p:nvPr>
        </p:nvGraphicFramePr>
        <p:xfrm>
          <a:off x="6268825" y="1509519"/>
          <a:ext cx="4271778" cy="334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37">
                  <a:extLst>
                    <a:ext uri="{9D8B030D-6E8A-4147-A177-3AD203B41FA5}">
                      <a16:colId xmlns:a16="http://schemas.microsoft.com/office/drawing/2014/main" val="1351540697"/>
                    </a:ext>
                  </a:extLst>
                </a:gridCol>
                <a:gridCol w="1106209">
                  <a:extLst>
                    <a:ext uri="{9D8B030D-6E8A-4147-A177-3AD203B41FA5}">
                      <a16:colId xmlns:a16="http://schemas.microsoft.com/office/drawing/2014/main" val="342390613"/>
                    </a:ext>
                  </a:extLst>
                </a:gridCol>
                <a:gridCol w="1009173">
                  <a:extLst>
                    <a:ext uri="{9D8B030D-6E8A-4147-A177-3AD203B41FA5}">
                      <a16:colId xmlns:a16="http://schemas.microsoft.com/office/drawing/2014/main" val="750555265"/>
                    </a:ext>
                  </a:extLst>
                </a:gridCol>
                <a:gridCol w="980059">
                  <a:extLst>
                    <a:ext uri="{9D8B030D-6E8A-4147-A177-3AD203B41FA5}">
                      <a16:colId xmlns:a16="http://schemas.microsoft.com/office/drawing/2014/main" val="2792567575"/>
                    </a:ext>
                  </a:extLst>
                </a:gridCol>
              </a:tblGrid>
              <a:tr h="79068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bg1"/>
                          </a:solidFill>
                        </a:rPr>
                        <a:t>Захво-рювання</a:t>
                      </a:r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17564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ІХС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94 – 2,1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95 – 2,1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96 – 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84716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ГХ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173 – 3,9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140 - 3,0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129 – 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50195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 – 0,02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19756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Інші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91 – 2,1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95 – 2,1</a:t>
                      </a:r>
                    </a:p>
                    <a:p>
                      <a:pPr algn="ctr"/>
                      <a:endParaRPr lang="uk-UA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solidFill>
                            <a:schemeClr val="bg1"/>
                          </a:solidFill>
                        </a:rPr>
                        <a:t>107 – 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95425"/>
                  </a:ext>
                </a:extLst>
              </a:tr>
            </a:tbl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5986021" y="137156"/>
            <a:ext cx="50011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</a:rPr>
              <a:t>Кількість викликів швидкої медичної допомоги до хронічних хворих (кількість осіб/на 1000 населення) </a:t>
            </a:r>
          </a:p>
          <a:p>
            <a:pPr algn="ctr"/>
            <a:r>
              <a:rPr lang="uk-UA" sz="1700" dirty="0">
                <a:solidFill>
                  <a:schemeClr val="bg1"/>
                </a:solidFill>
              </a:rPr>
              <a:t>при окремих захворюваннях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46731" y="5096672"/>
            <a:ext cx="9585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     Впродовж 3-х років відмічається збільшення надання невідкладної допомоги сімейними лікарями хворим на ІХС та до хворих з іншими захворюваннями. При цьому зменшилась кількість викликів швидкої медичної допомоги до хворих на ГХ та залишається стабільним показник викликів до хворих на ІХС.</a:t>
            </a:r>
          </a:p>
        </p:txBody>
      </p:sp>
    </p:spTree>
    <p:extLst>
      <p:ext uri="{BB962C8B-B14F-4D97-AF65-F5344CB8AC3E}">
        <p14:creationId xmlns:p14="http://schemas.microsoft.com/office/powerpoint/2010/main" val="1299284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14940B4-C70A-4621-B331-EDC53BA0776E}"/>
              </a:ext>
            </a:extLst>
          </p:cNvPr>
          <p:cNvSpPr txBox="1">
            <a:spLocks/>
          </p:cNvSpPr>
          <p:nvPr/>
        </p:nvSpPr>
        <p:spPr>
          <a:xfrm>
            <a:off x="520118" y="219241"/>
            <a:ext cx="10754686" cy="8373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Загальна поширеність та захворюваність</a:t>
            </a:r>
          </a:p>
        </p:txBody>
      </p:sp>
      <p:graphicFrame>
        <p:nvGraphicFramePr>
          <p:cNvPr id="15" name="Місце для вмісту 7">
            <a:extLst>
              <a:ext uri="{FF2B5EF4-FFF2-40B4-BE49-F238E27FC236}">
                <a16:creationId xmlns:a16="http://schemas.microsoft.com/office/drawing/2014/main" id="{A3BB0A02-652F-4304-826B-482FE2C6E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547575"/>
              </p:ext>
            </p:extLst>
          </p:nvPr>
        </p:nvGraphicFramePr>
        <p:xfrm>
          <a:off x="782425" y="1056640"/>
          <a:ext cx="10492380" cy="46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325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E6462829-BE2D-4C75-BF70-027FCE3A5B45}"/>
              </a:ext>
            </a:extLst>
          </p:cNvPr>
          <p:cNvSpPr txBox="1">
            <a:spLocks/>
          </p:cNvSpPr>
          <p:nvPr/>
        </p:nvSpPr>
        <p:spPr>
          <a:xfrm>
            <a:off x="677334" y="317634"/>
            <a:ext cx="8596668" cy="11357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chemeClr val="bg1"/>
                </a:solidFill>
              </a:rPr>
              <a:t>Поширеність та захворюваність на ГХ та ЦВХ 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на 10 тисяч дорослого населення           </a:t>
            </a:r>
          </a:p>
        </p:txBody>
      </p:sp>
      <p:graphicFrame>
        <p:nvGraphicFramePr>
          <p:cNvPr id="12" name="Місце для вмісту 7">
            <a:extLst>
              <a:ext uri="{FF2B5EF4-FFF2-40B4-BE49-F238E27FC236}">
                <a16:creationId xmlns:a16="http://schemas.microsoft.com/office/drawing/2014/main" id="{DA6C7F7E-C8EC-4E26-8F54-CEAEFD086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47574"/>
              </p:ext>
            </p:extLst>
          </p:nvPr>
        </p:nvGraphicFramePr>
        <p:xfrm>
          <a:off x="216817" y="1329179"/>
          <a:ext cx="9992412" cy="527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767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3515056-262F-45ED-80E6-6237416082ED}"/>
              </a:ext>
            </a:extLst>
          </p:cNvPr>
          <p:cNvSpPr txBox="1">
            <a:spLocks/>
          </p:cNvSpPr>
          <p:nvPr/>
        </p:nvSpPr>
        <p:spPr>
          <a:xfrm>
            <a:off x="761224" y="0"/>
            <a:ext cx="8596668" cy="10910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bg1"/>
                </a:solidFill>
              </a:rPr>
              <a:t>Захворюваність  на  ГІМ  та  ГПМК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dirty="0">
                <a:solidFill>
                  <a:schemeClr val="bg1"/>
                </a:solidFill>
              </a:rPr>
              <a:t>на  10  тисяч  населення</a:t>
            </a:r>
          </a:p>
        </p:txBody>
      </p:sp>
      <p:graphicFrame>
        <p:nvGraphicFramePr>
          <p:cNvPr id="10" name="Місце для вмісту 5">
            <a:extLst>
              <a:ext uri="{FF2B5EF4-FFF2-40B4-BE49-F238E27FC236}">
                <a16:creationId xmlns:a16="http://schemas.microsoft.com/office/drawing/2014/main" id="{387756E0-D723-4E6B-9DEA-3CD1920BC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93243"/>
              </p:ext>
            </p:extLst>
          </p:nvPr>
        </p:nvGraphicFramePr>
        <p:xfrm>
          <a:off x="-1" y="839450"/>
          <a:ext cx="10331778" cy="49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70015C2-C15F-4B08-A4DB-8D75EAB31277}"/>
              </a:ext>
            </a:extLst>
          </p:cNvPr>
          <p:cNvSpPr/>
          <p:nvPr/>
        </p:nvSpPr>
        <p:spPr>
          <a:xfrm>
            <a:off x="556181" y="5585254"/>
            <a:ext cx="8801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     Відмічаються  стабільні  показників  захворюваності  на  ГІМ  та зменшення показників захворюваності на ГПМК.</a:t>
            </a:r>
            <a:endParaRPr lang="uk-UA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9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0BF994-81C6-4E42-A7CD-117510EECF3A}"/>
              </a:ext>
            </a:extLst>
          </p:cNvPr>
          <p:cNvSpPr txBox="1">
            <a:spLocks/>
          </p:cNvSpPr>
          <p:nvPr/>
        </p:nvSpPr>
        <p:spPr>
          <a:xfrm>
            <a:off x="739530" y="0"/>
            <a:ext cx="8189223" cy="11009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chemeClr val="bg1"/>
                </a:solidFill>
              </a:rPr>
              <a:t>Кількість  функціональних досліджень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 на  100 відвідувань та на 100 викликів</a:t>
            </a:r>
          </a:p>
        </p:txBody>
      </p:sp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7B1ED19E-A7D5-45C3-978B-56C8B2FED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193707"/>
              </p:ext>
            </p:extLst>
          </p:nvPr>
        </p:nvGraphicFramePr>
        <p:xfrm>
          <a:off x="-1261643" y="0"/>
          <a:ext cx="111348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A08F2B7-6A3A-466F-94C5-3FDE0DE3623D}"/>
              </a:ext>
            </a:extLst>
          </p:cNvPr>
          <p:cNvSpPr/>
          <p:nvPr/>
        </p:nvSpPr>
        <p:spPr>
          <a:xfrm>
            <a:off x="9123448" y="784028"/>
            <a:ext cx="2750930" cy="419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solidFill>
                  <a:schemeClr val="bg1"/>
                </a:solidFill>
              </a:rPr>
              <a:t>Кількість функціональних досліджень дещо збільшилась,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chemeClr val="bg1"/>
                </a:solidFill>
              </a:rPr>
              <a:t>в тому числі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chemeClr val="bg1"/>
                </a:solidFill>
              </a:rPr>
              <a:t>ЕКГ-досліджень на амбулаторному прийомі. Кількість досліджень вдома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chemeClr val="bg1"/>
                </a:solidFill>
              </a:rPr>
              <a:t>зменшилась. </a:t>
            </a:r>
          </a:p>
        </p:txBody>
      </p:sp>
    </p:spTree>
    <p:extLst>
      <p:ext uri="{BB962C8B-B14F-4D97-AF65-F5344CB8AC3E}">
        <p14:creationId xmlns:p14="http://schemas.microsoft.com/office/powerpoint/2010/main" val="3074884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AE5E41-196E-4E58-AA98-4C5D54DCB67E}"/>
              </a:ext>
            </a:extLst>
          </p:cNvPr>
          <p:cNvSpPr txBox="1">
            <a:spLocks/>
          </p:cNvSpPr>
          <p:nvPr/>
        </p:nvSpPr>
        <p:spPr>
          <a:xfrm>
            <a:off x="650520" y="-88900"/>
            <a:ext cx="8923435" cy="7790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>
                <a:solidFill>
                  <a:schemeClr val="bg1"/>
                </a:solidFill>
              </a:rPr>
              <a:t>Первинний  вихід  на інвалідність</a:t>
            </a:r>
          </a:p>
        </p:txBody>
      </p:sp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E53626EF-3A7C-470F-BD73-7F7CBBA32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10524"/>
              </p:ext>
            </p:extLst>
          </p:nvPr>
        </p:nvGraphicFramePr>
        <p:xfrm>
          <a:off x="91440" y="690189"/>
          <a:ext cx="6092190" cy="556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05F785F-3EA0-4B95-A410-D84956E38D3A}"/>
              </a:ext>
            </a:extLst>
          </p:cNvPr>
          <p:cNvSpPr/>
          <p:nvPr/>
        </p:nvSpPr>
        <p:spPr>
          <a:xfrm>
            <a:off x="5976239" y="3818703"/>
            <a:ext cx="5187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     </a:t>
            </a:r>
            <a:r>
              <a:rPr lang="uk-UA" sz="2400" dirty="0">
                <a:solidFill>
                  <a:schemeClr val="bg1"/>
                </a:solidFill>
              </a:rPr>
              <a:t>Відмічається збільшення первинного виходу на інвалідність як серед всього дорослого населення, так і в працездатному віці. </a:t>
            </a: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4FB3E3-AC5A-418C-BF73-20F272EEC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67" y="892002"/>
            <a:ext cx="4642082" cy="24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E33A-03EC-4E2C-986C-7AC894115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311" y="254186"/>
            <a:ext cx="5229224" cy="1616075"/>
          </a:xfrm>
        </p:spPr>
        <p:txBody>
          <a:bodyPr>
            <a:noAutofit/>
          </a:bodyPr>
          <a:lstStyle/>
          <a:p>
            <a:pPr algn="ctr"/>
            <a: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населення, </a:t>
            </a:r>
            <a:b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підписали декларацію </a:t>
            </a:r>
            <a:b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обслуговування </a:t>
            </a:r>
            <a:b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лікарями</a:t>
            </a: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A8AEF525-D342-4446-BEC8-00660E672DB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0190119"/>
              </p:ext>
            </p:extLst>
          </p:nvPr>
        </p:nvGraphicFramePr>
        <p:xfrm>
          <a:off x="932513" y="1966298"/>
          <a:ext cx="5229225" cy="340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8C015AA-7C37-48E2-926B-C3E848EE0503}"/>
              </a:ext>
            </a:extLst>
          </p:cNvPr>
          <p:cNvSpPr/>
          <p:nvPr/>
        </p:nvSpPr>
        <p:spPr>
          <a:xfrm>
            <a:off x="4150625" y="5526835"/>
            <a:ext cx="972151" cy="3946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C973BB5-63DF-48D1-83DF-B9DEC6A26886}"/>
              </a:ext>
            </a:extLst>
          </p:cNvPr>
          <p:cNvSpPr/>
          <p:nvPr/>
        </p:nvSpPr>
        <p:spPr>
          <a:xfrm>
            <a:off x="4150625" y="6081977"/>
            <a:ext cx="967037" cy="3868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86338D9-4F2D-4948-AA71-C84AC3982F76}"/>
              </a:ext>
            </a:extLst>
          </p:cNvPr>
          <p:cNvSpPr/>
          <p:nvPr/>
        </p:nvSpPr>
        <p:spPr>
          <a:xfrm>
            <a:off x="514430" y="5526835"/>
            <a:ext cx="5581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Задеклароване населення </a:t>
            </a:r>
          </a:p>
          <a:p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Незадеклароване населення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925943-015D-44B8-F404-0012294CF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777" y="3413607"/>
            <a:ext cx="6159754" cy="3353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CC7615-5B94-B539-52B1-00D9D3085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471" y="112458"/>
            <a:ext cx="2932061" cy="320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1C364F-1AAA-B449-11F3-1E8E3360E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777" y="112457"/>
            <a:ext cx="3018547" cy="32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9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Місце для вмісту 17">
            <a:extLst>
              <a:ext uri="{FF2B5EF4-FFF2-40B4-BE49-F238E27FC236}">
                <a16:creationId xmlns:a16="http://schemas.microsoft.com/office/drawing/2014/main" id="{B27416E7-2030-4683-8BC5-538EB01E1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277317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556C15-FA5B-416A-933F-6E2F67979E3E}"/>
              </a:ext>
            </a:extLst>
          </p:cNvPr>
          <p:cNvSpPr txBox="1">
            <a:spLocks/>
          </p:cNvSpPr>
          <p:nvPr/>
        </p:nvSpPr>
        <p:spPr>
          <a:xfrm>
            <a:off x="1040589" y="-16870"/>
            <a:ext cx="8596668" cy="12801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bg1"/>
                </a:solidFill>
              </a:rPr>
              <a:t>Демографічні  показники 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 на  1000  населення</a:t>
            </a:r>
          </a:p>
        </p:txBody>
      </p:sp>
      <p:graphicFrame>
        <p:nvGraphicFramePr>
          <p:cNvPr id="10" name="Місце для вмісту 5">
            <a:extLst>
              <a:ext uri="{FF2B5EF4-FFF2-40B4-BE49-F238E27FC236}">
                <a16:creationId xmlns:a16="http://schemas.microsoft.com/office/drawing/2014/main" id="{12AC9B64-589C-4073-BA65-180BE3BF4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766325"/>
              </p:ext>
            </p:extLst>
          </p:nvPr>
        </p:nvGraphicFramePr>
        <p:xfrm>
          <a:off x="155449" y="1143000"/>
          <a:ext cx="7178039" cy="545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BD9EF4C-1389-495D-A1B7-0E3469BB09E9}"/>
              </a:ext>
            </a:extLst>
          </p:cNvPr>
          <p:cNvSpPr/>
          <p:nvPr/>
        </p:nvSpPr>
        <p:spPr>
          <a:xfrm>
            <a:off x="7827265" y="1948797"/>
            <a:ext cx="3813048" cy="307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200" b="1" dirty="0">
                <a:solidFill>
                  <a:schemeClr val="bg1"/>
                </a:solidFill>
              </a:rPr>
              <a:t>Відмічається зниження народжуваності та загальної смертності. При цьому природний приріст населення збільшився. </a:t>
            </a:r>
          </a:p>
        </p:txBody>
      </p:sp>
    </p:spTree>
    <p:extLst>
      <p:ext uri="{BB962C8B-B14F-4D97-AF65-F5344CB8AC3E}">
        <p14:creationId xmlns:p14="http://schemas.microsoft.com/office/powerpoint/2010/main" val="392540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451501E6-8A9E-4855-92C6-A0569D20BBB0}"/>
              </a:ext>
            </a:extLst>
          </p:cNvPr>
          <p:cNvSpPr txBox="1">
            <a:spLocks/>
          </p:cNvSpPr>
          <p:nvPr/>
        </p:nvSpPr>
        <p:spPr>
          <a:xfrm>
            <a:off x="816065" y="0"/>
            <a:ext cx="9297177" cy="6966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bg1"/>
                </a:solidFill>
              </a:rPr>
              <a:t>Смертність  на  1000  населення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11" name="Місце для вмісту 6">
            <a:extLst>
              <a:ext uri="{FF2B5EF4-FFF2-40B4-BE49-F238E27FC236}">
                <a16:creationId xmlns:a16="http://schemas.microsoft.com/office/drawing/2014/main" id="{C1C81F46-65D0-4416-983D-902110B47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411033"/>
              </p:ext>
            </p:extLst>
          </p:nvPr>
        </p:nvGraphicFramePr>
        <p:xfrm>
          <a:off x="-414779" y="520155"/>
          <a:ext cx="10927313" cy="5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0224758-A5CB-4464-88BE-ACE3B6D29E3D}"/>
              </a:ext>
            </a:extLst>
          </p:cNvPr>
          <p:cNvSpPr/>
          <p:nvPr/>
        </p:nvSpPr>
        <p:spPr>
          <a:xfrm>
            <a:off x="432619" y="5726142"/>
            <a:ext cx="846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Відмічається деяке зменшення загальної смертності при стабільному показнику смертності в працездатному віці.</a:t>
            </a:r>
          </a:p>
        </p:txBody>
      </p:sp>
    </p:spTree>
    <p:extLst>
      <p:ext uri="{BB962C8B-B14F-4D97-AF65-F5344CB8AC3E}">
        <p14:creationId xmlns:p14="http://schemas.microsoft.com/office/powerpoint/2010/main" val="51050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BD4FF1-49C0-4EEC-96FF-8D028501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190C2B8F-65CB-43FC-B314-96FBCBC79488}"/>
              </a:ext>
            </a:extLst>
          </p:cNvPr>
          <p:cNvSpPr/>
          <p:nvPr/>
        </p:nvSpPr>
        <p:spPr>
          <a:xfrm>
            <a:off x="0" y="0"/>
            <a:ext cx="8366760" cy="675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Санітарно-освітня  робота</a:t>
            </a:r>
            <a:endParaRPr lang="uk-UA" sz="23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 метою формування здорового способу життя серед населення лікарями прочитано 589 лекцій, проведено 2348 бесід медичними сестрами, в наявності 77 санітарних  бюлетенів, надруковано 30 статей на сайті та 14 публікацій в пресі, проведено 2 радіовиступи та 14 виступів на телебаченні.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Впродовж 2022 р. основні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зусилля були направлені на висвітлення питань щодо боротьби із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коронавірусною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хворобою та важливістю проведення щеплень проти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-19</a:t>
            </a:r>
            <a:r>
              <a:rPr lang="uk-UA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дифтерії,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правця та керованих інфекцій серед дітей, а також на пропагування здорового способу життя з метою зменшення ризиків, які в умовах постійного стресу та підвищеного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емоційно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-психологічного стану населення під час дії воєнного стану, пригнічують опірність організму до інфекційних хворіб, сприяють поширенню серцево-судинних захворювань та призводять до інсультів і інфарктів.</a:t>
            </a:r>
            <a:r>
              <a:rPr lang="uk-UA" sz="23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uk-UA" sz="23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59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90845" y="0"/>
            <a:ext cx="8061144" cy="77914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7" name="Місце для вмісту 14">
            <a:extLst>
              <a:ext uri="{FF2B5EF4-FFF2-40B4-BE49-F238E27FC236}">
                <a16:creationId xmlns:a16="http://schemas.microsoft.com/office/drawing/2014/main" id="{A6E309A5-DEEA-4E7F-9D3B-6514AB6735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9096376"/>
          </a:xfrm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10286"/>
              </p:ext>
            </p:extLst>
          </p:nvPr>
        </p:nvGraphicFramePr>
        <p:xfrm>
          <a:off x="418078" y="572014"/>
          <a:ext cx="7976114" cy="129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1923274244"/>
                    </a:ext>
                  </a:extLst>
                </a:gridCol>
                <a:gridCol w="1331089">
                  <a:extLst>
                    <a:ext uri="{9D8B030D-6E8A-4147-A177-3AD203B41FA5}">
                      <a16:colId xmlns:a16="http://schemas.microsoft.com/office/drawing/2014/main" val="3300130016"/>
                    </a:ext>
                  </a:extLst>
                </a:gridCol>
                <a:gridCol w="844952">
                  <a:extLst>
                    <a:ext uri="{9D8B030D-6E8A-4147-A177-3AD203B41FA5}">
                      <a16:colId xmlns:a16="http://schemas.microsoft.com/office/drawing/2014/main" val="3185928095"/>
                    </a:ext>
                  </a:extLst>
                </a:gridCol>
                <a:gridCol w="2059946">
                  <a:extLst>
                    <a:ext uri="{9D8B030D-6E8A-4147-A177-3AD203B41FA5}">
                      <a16:colId xmlns:a16="http://schemas.microsoft.com/office/drawing/2014/main" val="3278432796"/>
                    </a:ext>
                  </a:extLst>
                </a:gridCol>
                <a:gridCol w="1448340">
                  <a:extLst>
                    <a:ext uri="{9D8B030D-6E8A-4147-A177-3AD203B41FA5}">
                      <a16:colId xmlns:a16="http://schemas.microsoft.com/office/drawing/2014/main" val="2809934307"/>
                    </a:ext>
                  </a:extLst>
                </a:gridCol>
              </a:tblGrid>
              <a:tr h="356086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Період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Всього </a:t>
                      </a:r>
                    </a:p>
                    <a:p>
                      <a:pPr algn="ctr"/>
                      <a:r>
                        <a:rPr lang="uk-UA" sz="1600" dirty="0"/>
                        <a:t>звернень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Заяв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Інформаційних </a:t>
                      </a:r>
                    </a:p>
                    <a:p>
                      <a:pPr algn="ctr"/>
                      <a:r>
                        <a:rPr lang="uk-UA" sz="1600" dirty="0"/>
                        <a:t>запитів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Звернення</a:t>
                      </a:r>
                      <a:r>
                        <a:rPr lang="uk-UA" sz="1600" baseline="0" dirty="0"/>
                        <a:t> </a:t>
                      </a:r>
                    </a:p>
                    <a:p>
                      <a:pPr algn="ctr"/>
                      <a:r>
                        <a:rPr lang="uk-UA" sz="1600" baseline="0" dirty="0"/>
                        <a:t>до ДОЗ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48952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 2021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24863"/>
                  </a:ext>
                </a:extLst>
              </a:tr>
              <a:tr h="356086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2022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69416"/>
                  </a:ext>
                </a:extLst>
              </a:tr>
            </a:tbl>
          </a:graphicData>
        </a:graphic>
      </p:graphicFrame>
      <p:sp>
        <p:nvSpPr>
          <p:cNvPr id="14" name="Прямокутник 13"/>
          <p:cNvSpPr/>
          <p:nvPr/>
        </p:nvSpPr>
        <p:spPr>
          <a:xfrm>
            <a:off x="2407534" y="92597"/>
            <a:ext cx="515073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Робота  зі  зверненнями  громадян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BD4C6-E3DE-23B3-67CA-0062F2E08134}"/>
              </a:ext>
            </a:extLst>
          </p:cNvPr>
          <p:cNvSpPr txBox="1"/>
          <p:nvPr/>
        </p:nvSpPr>
        <p:spPr>
          <a:xfrm>
            <a:off x="418078" y="1890492"/>
            <a:ext cx="78637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Із них за формою надходження:</a:t>
            </a:r>
          </a:p>
          <a:p>
            <a:r>
              <a:rPr lang="uk-UA" b="1" dirty="0">
                <a:solidFill>
                  <a:schemeClr val="bg1"/>
                </a:solidFill>
              </a:rPr>
              <a:t>11 особистих звернень;</a:t>
            </a:r>
          </a:p>
          <a:p>
            <a:r>
              <a:rPr lang="uk-UA" b="1" dirty="0">
                <a:solidFill>
                  <a:schemeClr val="bg1"/>
                </a:solidFill>
              </a:rPr>
              <a:t>64 інформаційних запити;</a:t>
            </a:r>
          </a:p>
          <a:p>
            <a:r>
              <a:rPr lang="uk-UA" b="1" dirty="0">
                <a:solidFill>
                  <a:schemeClr val="bg1"/>
                </a:solidFill>
              </a:rPr>
              <a:t>26 звернень через інші організації.</a:t>
            </a:r>
          </a:p>
          <a:p>
            <a:r>
              <a:rPr lang="uk-UA" b="1" dirty="0">
                <a:solidFill>
                  <a:schemeClr val="bg1"/>
                </a:solidFill>
              </a:rPr>
              <a:t>У зверненнях громадян порушувалися наступні питання:</a:t>
            </a:r>
          </a:p>
          <a:p>
            <a:r>
              <a:rPr lang="uk-UA" b="1" dirty="0">
                <a:solidFill>
                  <a:schemeClr val="bg1"/>
                </a:solidFill>
              </a:rPr>
              <a:t>Про надання медичної допомоги – 43;</a:t>
            </a:r>
          </a:p>
          <a:p>
            <a:r>
              <a:rPr lang="uk-UA" b="1" dirty="0">
                <a:solidFill>
                  <a:schemeClr val="bg1"/>
                </a:solidFill>
              </a:rPr>
              <a:t>Про медичне страхування – 10;</a:t>
            </a:r>
          </a:p>
          <a:p>
            <a:r>
              <a:rPr lang="uk-UA" b="1" dirty="0">
                <a:solidFill>
                  <a:schemeClr val="bg1"/>
                </a:solidFill>
              </a:rPr>
              <a:t>Про забезпечення ліками та виробами медичного призначення – 7;</a:t>
            </a:r>
          </a:p>
          <a:p>
            <a:r>
              <a:rPr lang="uk-UA" b="1" dirty="0">
                <a:solidFill>
                  <a:schemeClr val="bg1"/>
                </a:solidFill>
              </a:rPr>
              <a:t>Питання проходження інтернатури – 1;</a:t>
            </a:r>
          </a:p>
          <a:p>
            <a:r>
              <a:rPr lang="uk-UA" b="1" dirty="0">
                <a:solidFill>
                  <a:schemeClr val="bg1"/>
                </a:solidFill>
              </a:rPr>
              <a:t>Питання призначення та переміщення кадрів – 3;</a:t>
            </a:r>
          </a:p>
          <a:p>
            <a:r>
              <a:rPr lang="uk-UA" b="1" dirty="0">
                <a:solidFill>
                  <a:schemeClr val="bg1"/>
                </a:solidFill>
              </a:rPr>
              <a:t>Подяка працівникам охорони здоров’я - 1</a:t>
            </a:r>
          </a:p>
          <a:p>
            <a:r>
              <a:rPr lang="uk-UA" b="1" dirty="0">
                <a:solidFill>
                  <a:schemeClr val="bg1"/>
                </a:solidFill>
              </a:rPr>
              <a:t>Інші питання – 36.</a:t>
            </a:r>
          </a:p>
          <a:p>
            <a:r>
              <a:rPr lang="uk-UA" b="1" dirty="0">
                <a:solidFill>
                  <a:schemeClr val="bg1"/>
                </a:solidFill>
              </a:rPr>
              <a:t>Кількість звернень за 2022 рік у порівнянні з відповідним періодом 2021 року зменшилася, через агресію російської федерації проти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2071845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005418-8F33-42CC-BE94-EDED2D95E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765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9DEA3B3-8DC3-4006-8284-8B5CC574C1F8}"/>
              </a:ext>
            </a:extLst>
          </p:cNvPr>
          <p:cNvSpPr/>
          <p:nvPr/>
        </p:nvSpPr>
        <p:spPr>
          <a:xfrm>
            <a:off x="385219" y="86750"/>
            <a:ext cx="11092691" cy="777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ctr">
              <a:lnSpc>
                <a:spcPct val="107000"/>
              </a:lnSpc>
              <a:spcAft>
                <a:spcPts val="800"/>
              </a:spcAft>
            </a:pPr>
            <a:endParaRPr lang="uk-UA" sz="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</a:p>
          <a:p>
            <a:pPr marL="342900" lvl="0" indent="-342900" algn="just">
              <a:buFontTx/>
              <a:buAutoNum type="arabicPeriod"/>
            </a:pP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Кількість укладених «Декларацій про вибір лікаря, який надає первинну медичну допомогу» становить 70,5% проти 69,3% в 2021 році. </a:t>
            </a:r>
          </a:p>
          <a:p>
            <a:pPr marL="263525" lvl="0" indent="-263525" algn="just"/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Протягом 2022 року у зв’язку з несприятливою ситуацією по захворюваності на </a:t>
            </a:r>
            <a:r>
              <a:rPr lang="uk-UA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коронавірусну</a:t>
            </a: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інфекцію всі зусилля працівників закладу були спрямовані на зниження розповсюдження </a:t>
            </a:r>
            <a:r>
              <a:rPr 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COVID-19, </a:t>
            </a: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суворе дотримання санітарно-протиепідемічного режиму, проведення лікувально-профілактичної, санітарно-освітньої роботи щодо залучення населення до проведення вакцинації. Внаслідок цього було повністю щеплено 65,3% від загальної кількості задекларованого населення від </a:t>
            </a:r>
            <a:r>
              <a:rPr 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 показник захворюваності на </a:t>
            </a:r>
            <a:r>
              <a:rPr 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COVID-19 – </a:t>
            </a: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269,0</a:t>
            </a:r>
            <a:r>
              <a:rPr lang="en-US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10 тисяч населення нижчій за </a:t>
            </a:r>
            <a:r>
              <a:rPr lang="uk-UA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міський – 427,2.</a:t>
            </a: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63525" indent="-26352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Кількість відвідувань з профілактичною метою зменшилась з 52,3% до 44,9%, з них до лікарів ЗПСЛ 32,7% проти 48,0% за рахунок звернення дорослого населення в основному за наданням медичної допомоги з приводу захворювань. До лікарів педіатрів – збільшилась з 65,1% проти 77,4% за рахунок збільшення внутрішньо-переміщених осіб дитячого населення.</a:t>
            </a:r>
          </a:p>
          <a:p>
            <a:pPr marL="263525" indent="-263525" algn="just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a typeface="Calibri" panose="020F0502020204030204" pitchFamily="34" charset="0"/>
              </a:rPr>
              <a:t>4. Забезпечене охоплення населення лабораторно-інструментальними методами обстеження в межах фактичної потреби.</a:t>
            </a:r>
            <a:endParaRPr lang="uk-UA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3525" indent="-263525" algn="just">
              <a:spcAft>
                <a:spcPts val="0"/>
              </a:spcAft>
            </a:pP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Відмічається збільшення надання невідкладної медичної допомоги сімейними лікарями та зменшення викликів швидкої медичної допомоги до хронічних хворих.</a:t>
            </a:r>
          </a:p>
          <a:p>
            <a:pPr algn="just">
              <a:spcAft>
                <a:spcPts val="0"/>
              </a:spcAft>
            </a:pP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 З метою наближення стаціонарної медичної допомоги було збільшено  кількість  ліжок  денного    </a:t>
            </a:r>
          </a:p>
          <a:p>
            <a:pPr lvl="0"/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стаціонару  з  15 у 2021 році   до  17 у 2022 році. </a:t>
            </a:r>
          </a:p>
          <a:p>
            <a:pPr marL="263525" lvl="0" indent="-263525" algn="just"/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Відмічається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первинного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виходу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інвалідність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(2,9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0,1), так і в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працездатному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(4,0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0,3).  </a:t>
            </a:r>
          </a:p>
          <a:p>
            <a:pPr marL="263525" lvl="0" indent="-263525">
              <a:spcAft>
                <a:spcPts val="800"/>
              </a:spcAft>
            </a:pPr>
            <a:r>
              <a:rPr lang="uk-UA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Відмічається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деяке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зменшення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загальної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смертності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(13,3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14,7) при 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стабільному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показнику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смертності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працездатному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віці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(3,2 </a:t>
            </a:r>
            <a:r>
              <a:rPr lang="ru-RU" sz="16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3,3).</a:t>
            </a:r>
          </a:p>
          <a:p>
            <a:pPr marL="357188" lvl="0" indent="-357188">
              <a:spcAft>
                <a:spcPts val="800"/>
              </a:spcAft>
            </a:pPr>
            <a:endParaRPr lang="ru-RU" sz="1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9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9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uk-UA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1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D91B983-7FC3-4567-9331-B2DA51E89F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0" y="0"/>
            <a:ext cx="12192000" cy="6869800"/>
          </a:xfr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AE2CB3-49E7-4FE2-9362-27154AE8A1DE}"/>
              </a:ext>
            </a:extLst>
          </p:cNvPr>
          <p:cNvSpPr/>
          <p:nvPr/>
        </p:nvSpPr>
        <p:spPr>
          <a:xfrm>
            <a:off x="0" y="694838"/>
            <a:ext cx="7442522" cy="513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Укладено 29494 «Декларації про вибір лікаря, який надає первинну медичну допомогу» при нормативі 37800 на 21 лікаря ЗПСЛ за рахунок знаходження у  відпустці по догляду за дитиною до досягнення нею трьох років 5 лікарів ЗПСЛ.</a:t>
            </a:r>
          </a:p>
          <a:p>
            <a:pPr marL="358775" lvl="0" indent="-35877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Не виконання плану профілактичних щеплень проти дифтерії та правцю серед дорослого населення (79,9%) та проти керованих інфекцій серед дитячого населення. </a:t>
            </a:r>
          </a:p>
          <a:p>
            <a:pPr marL="358775" lvl="0" indent="-35877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Проти </a:t>
            </a: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uk-UA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щеплено лише 65,3% задекларованого населення при рекомендованому показнику не менше 80%.</a:t>
            </a:r>
          </a:p>
          <a:p>
            <a:pPr marL="358775" lvl="0" indent="-35877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Значно зменшився амбулаторний прийом та відвідування вдома у зв’язку із введенням воєнного стану в країні, що призвело до зниження навантаження на лікарів закладу.</a:t>
            </a:r>
          </a:p>
          <a:p>
            <a:pPr marL="358775" lvl="0" indent="-35877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захворюваності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туберкульоз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28,0 –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вищий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міський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25,6 на 100 тис. нас.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377721" y="311084"/>
            <a:ext cx="2118865" cy="45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Недоліки</a:t>
            </a:r>
          </a:p>
        </p:txBody>
      </p:sp>
    </p:spTree>
    <p:extLst>
      <p:ext uri="{BB962C8B-B14F-4D97-AF65-F5344CB8AC3E}">
        <p14:creationId xmlns:p14="http://schemas.microsoft.com/office/powerpoint/2010/main" val="1879102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729086-7823-8B7D-E2F9-A07155B4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1A576EF-8095-41CF-AF1A-6B60F82C6BB4}"/>
              </a:ext>
            </a:extLst>
          </p:cNvPr>
          <p:cNvSpPr/>
          <p:nvPr/>
        </p:nvSpPr>
        <p:spPr>
          <a:xfrm>
            <a:off x="603316" y="443060"/>
            <a:ext cx="9822729" cy="572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Завдання на 2023 рік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задекларованих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пацієнтів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покращення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медичних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послуг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виявлення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незадекларованих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пацієнтів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Лікарям ЗПСЛ збільшити охоплення прикріпленого населення     профілактичними оглядами з метою раннього та своєчасного виявлення факторів ризику розвитку хронічних </a:t>
            </a:r>
            <a:r>
              <a:rPr lang="uk-UA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хвороб</a:t>
            </a: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 тому числі </a:t>
            </a:r>
            <a:r>
              <a:rPr lang="uk-UA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онкозахворювань</a:t>
            </a: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та туберкульозу.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плану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профілактичних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щеплень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дорослого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дитячого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внутрішньо-переміщених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приділяючи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особливу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щепленням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якісне надання первинної медичної допомоги та покращити комунікацію з населенням, що обслуговується, в тому числі і шляхом вдосконалення санітарно-освітньої роботи. 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роботу відділу інфекційного контролю з метою своєчасної профілактики інфекційних захворювань, в </a:t>
            </a:r>
            <a:r>
              <a:rPr lang="uk-UA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коронавірусної</a:t>
            </a:r>
            <a:r>
              <a:rPr lang="uk-UA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інфекції.</a:t>
            </a:r>
          </a:p>
          <a:p>
            <a:pPr lvl="0" algn="just">
              <a:spcAft>
                <a:spcPts val="0"/>
              </a:spcAft>
            </a:pPr>
            <a:endParaRPr lang="uk-UA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68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9A8B1F3-7330-4CDA-9EAE-404756B9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1853967"/>
            <a:ext cx="4580389" cy="2114026"/>
          </a:xfrm>
        </p:spPr>
        <p:txBody>
          <a:bodyPr>
            <a:noAutofit/>
          </a:bodyPr>
          <a:lstStyle/>
          <a:p>
            <a:r>
              <a:rPr lang="uk-UA" sz="6500" dirty="0">
                <a:solidFill>
                  <a:schemeClr val="bg1"/>
                </a:solidFill>
              </a:rPr>
              <a:t>Дякуємо за увагу!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7A6BA06E-3B79-4ABA-A788-C88E774A8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937" y="572879"/>
            <a:ext cx="7397893" cy="5548420"/>
          </a:xfrm>
        </p:spPr>
      </p:pic>
    </p:spTree>
    <p:extLst>
      <p:ext uri="{BB962C8B-B14F-4D97-AF65-F5344CB8AC3E}">
        <p14:creationId xmlns:p14="http://schemas.microsoft.com/office/powerpoint/2010/main" val="14802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C6F34964-0139-A689-3964-3D26B9D15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45033"/>
              </p:ext>
            </p:extLst>
          </p:nvPr>
        </p:nvGraphicFramePr>
        <p:xfrm>
          <a:off x="716437" y="273377"/>
          <a:ext cx="9898142" cy="611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109">
                  <a:extLst>
                    <a:ext uri="{9D8B030D-6E8A-4147-A177-3AD203B41FA5}">
                      <a16:colId xmlns:a16="http://schemas.microsoft.com/office/drawing/2014/main" val="2378763066"/>
                    </a:ext>
                  </a:extLst>
                </a:gridCol>
                <a:gridCol w="5985207">
                  <a:extLst>
                    <a:ext uri="{9D8B030D-6E8A-4147-A177-3AD203B41FA5}">
                      <a16:colId xmlns:a16="http://schemas.microsoft.com/office/drawing/2014/main" val="1492153249"/>
                    </a:ext>
                  </a:extLst>
                </a:gridCol>
                <a:gridCol w="1727705">
                  <a:extLst>
                    <a:ext uri="{9D8B030D-6E8A-4147-A177-3AD203B41FA5}">
                      <a16:colId xmlns:a16="http://schemas.microsoft.com/office/drawing/2014/main" val="4137413644"/>
                    </a:ext>
                  </a:extLst>
                </a:gridCol>
                <a:gridCol w="1613121">
                  <a:extLst>
                    <a:ext uri="{9D8B030D-6E8A-4147-A177-3AD203B41FA5}">
                      <a16:colId xmlns:a16="http://schemas.microsoft.com/office/drawing/2014/main" val="3433220317"/>
                    </a:ext>
                  </a:extLst>
                </a:gridCol>
              </a:tblGrid>
              <a:tr h="833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п/п</a:t>
                      </a:r>
                      <a:endParaRPr lang="uk-U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Лікарі, які мають відсоток задекларованих пацієнтів нижче нормативу (станом на 31.12.2022р.)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Кількість декларацій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%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828182061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dirty="0">
                          <a:effectLst/>
                        </a:rPr>
                        <a:t>Амбулаторія ЗПСМ №1</a:t>
                      </a:r>
                      <a:endParaRPr lang="uk-UA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1271500367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effectLst/>
                        </a:rPr>
                        <a:t>Пінкіна</a:t>
                      </a:r>
                      <a:r>
                        <a:rPr lang="uk-UA" sz="1600" dirty="0">
                          <a:effectLst/>
                        </a:rPr>
                        <a:t> Г.В.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1731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96,2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2154939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dirty="0">
                          <a:effectLst/>
                        </a:rPr>
                        <a:t>Амбулаторія ЗПСМ №3</a:t>
                      </a:r>
                      <a:endParaRPr lang="uk-UA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392500929"/>
                  </a:ext>
                </a:extLst>
              </a:tr>
              <a:tr h="155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Тарасова К.О. – відпустка по догляду за дитиною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до 3-х років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err="1">
                          <a:effectLst/>
                        </a:rPr>
                        <a:t>Полієнко</a:t>
                      </a:r>
                      <a:r>
                        <a:rPr lang="uk-UA" sz="1600" dirty="0">
                          <a:effectLst/>
                        </a:rPr>
                        <a:t> Л.В. – відпустка без збереження з/п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на час дії воєнного стану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315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1425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17,5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79,2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4150656889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dirty="0">
                          <a:effectLst/>
                        </a:rPr>
                        <a:t>Амбулаторія ЗПСМ №4</a:t>
                      </a:r>
                      <a:endParaRPr lang="uk-UA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2159262501"/>
                  </a:ext>
                </a:extLst>
              </a:tr>
              <a:tr h="615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Годко Я.М. – відпустка по догляду за дитиною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до 3-х років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1304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72,4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893475399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dirty="0">
                          <a:effectLst/>
                        </a:rPr>
                        <a:t>Амбулаторія ЗПСМ №5</a:t>
                      </a:r>
                      <a:endParaRPr lang="uk-UA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077761238"/>
                  </a:ext>
                </a:extLst>
              </a:tr>
              <a:tr h="697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Черкащенко В.Л.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Миргородська І.А.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544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846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60,4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94,0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731391279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dirty="0">
                          <a:effectLst/>
                        </a:rPr>
                        <a:t>Амбулаторія ЗПСМ №6</a:t>
                      </a:r>
                      <a:endParaRPr lang="uk-UA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608869137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Сисуєва Н.В.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813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90,3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123490139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dirty="0">
                          <a:effectLst/>
                        </a:rPr>
                        <a:t>Амбулаторія ЗПСМ №7</a:t>
                      </a:r>
                      <a:endParaRPr lang="uk-UA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2566201510"/>
                  </a:ext>
                </a:extLst>
              </a:tr>
              <a:tr h="26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Ціко А.М. (працює з 01.11.2022 р.)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306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17,0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extLst>
                  <a:ext uri="{0D108BD9-81ED-4DB2-BD59-A6C34878D82A}">
                    <a16:rowId xmlns:a16="http://schemas.microsoft.com/office/drawing/2014/main" val="37125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30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E38D9-E645-4895-A047-B36010CD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863786" cy="1157468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>
                <a:solidFill>
                  <a:schemeClr val="bg1"/>
                </a:solidFill>
                <a:cs typeface="Times New Roman" panose="02020603050405020304" pitchFamily="18" charset="0"/>
              </a:rPr>
              <a:t>Кадри</a:t>
            </a:r>
            <a:br>
              <a:rPr lang="uk-UA" sz="2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uk-UA" sz="2200" dirty="0">
                <a:solidFill>
                  <a:schemeClr val="bg1"/>
                </a:solidFill>
                <a:cs typeface="Times New Roman" panose="02020603050405020304" pitchFamily="18" charset="0"/>
              </a:rPr>
              <a:t>Затверджено 159,50 штатні посади, з них зайнято 146,25, на  яких  працює  147  фізичних  осіб.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3889CC8C-EB44-4407-BF8C-BF72F7008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4275"/>
              </p:ext>
            </p:extLst>
          </p:nvPr>
        </p:nvGraphicFramePr>
        <p:xfrm>
          <a:off x="104172" y="2268639"/>
          <a:ext cx="6585995" cy="442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995">
                  <a:extLst>
                    <a:ext uri="{9D8B030D-6E8A-4147-A177-3AD203B41FA5}">
                      <a16:colId xmlns:a16="http://schemas.microsoft.com/office/drawing/2014/main" val="542669818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2410644872"/>
                    </a:ext>
                  </a:extLst>
                </a:gridCol>
                <a:gridCol w="1122745">
                  <a:extLst>
                    <a:ext uri="{9D8B030D-6E8A-4147-A177-3AD203B41FA5}">
                      <a16:colId xmlns:a16="http://schemas.microsoft.com/office/drawing/2014/main" val="1106092274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643494762"/>
                    </a:ext>
                  </a:extLst>
                </a:gridCol>
                <a:gridCol w="1296364">
                  <a:extLst>
                    <a:ext uri="{9D8B030D-6E8A-4147-A177-3AD203B41FA5}">
                      <a16:colId xmlns:a16="http://schemas.microsoft.com/office/drawing/2014/main" val="2346331207"/>
                    </a:ext>
                  </a:extLst>
                </a:gridCol>
              </a:tblGrid>
              <a:tr h="509005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Лікарів усього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39,75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88,9%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09421"/>
                  </a:ext>
                </a:extLst>
              </a:tr>
              <a:tr h="509005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Лікарі ЗПСЛ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24,50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21,25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85,7%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10732"/>
                  </a:ext>
                </a:extLst>
              </a:tr>
              <a:tr h="509005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Лікарі педіатри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9,50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87,0%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79012"/>
                  </a:ext>
                </a:extLst>
              </a:tr>
              <a:tr h="597946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Середній медичний </a:t>
                      </a:r>
                    </a:p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персонал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70,00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64,00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92,9%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79996"/>
                  </a:ext>
                </a:extLst>
              </a:tr>
              <a:tr h="597946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Сестри медичні </a:t>
                      </a:r>
                    </a:p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ЗПСМ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39,00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88,9%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76776"/>
                  </a:ext>
                </a:extLst>
              </a:tr>
              <a:tr h="597946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Сестри медичні </a:t>
                      </a:r>
                    </a:p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дільничні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89300"/>
                  </a:ext>
                </a:extLst>
              </a:tr>
              <a:tr h="597946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Молодший медичний персонал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12,00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11139"/>
                  </a:ext>
                </a:extLst>
              </a:tr>
              <a:tr h="509005"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Інші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32,50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30,50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92,3%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84727"/>
                  </a:ext>
                </a:extLst>
              </a:tr>
            </a:tbl>
          </a:graphicData>
        </a:graphic>
      </p:graphicFrame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67B249-C8B6-4E3D-B5CB-439CE911F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88171"/>
              </p:ext>
            </p:extLst>
          </p:nvPr>
        </p:nvGraphicFramePr>
        <p:xfrm>
          <a:off x="92598" y="1319514"/>
          <a:ext cx="6597569" cy="937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569">
                  <a:extLst>
                    <a:ext uri="{9D8B030D-6E8A-4147-A177-3AD203B41FA5}">
                      <a16:colId xmlns:a16="http://schemas.microsoft.com/office/drawing/2014/main" val="68091055"/>
                    </a:ext>
                  </a:extLst>
                </a:gridCol>
                <a:gridCol w="1135113">
                  <a:extLst>
                    <a:ext uri="{9D8B030D-6E8A-4147-A177-3AD203B41FA5}">
                      <a16:colId xmlns:a16="http://schemas.microsoft.com/office/drawing/2014/main" val="23839400"/>
                    </a:ext>
                  </a:extLst>
                </a:gridCol>
                <a:gridCol w="1118927">
                  <a:extLst>
                    <a:ext uri="{9D8B030D-6E8A-4147-A177-3AD203B41FA5}">
                      <a16:colId xmlns:a16="http://schemas.microsoft.com/office/drawing/2014/main" val="2644798784"/>
                    </a:ext>
                  </a:extLst>
                </a:gridCol>
                <a:gridCol w="1015111">
                  <a:extLst>
                    <a:ext uri="{9D8B030D-6E8A-4147-A177-3AD203B41FA5}">
                      <a16:colId xmlns:a16="http://schemas.microsoft.com/office/drawing/2014/main" val="3993222640"/>
                    </a:ext>
                  </a:extLst>
                </a:gridCol>
                <a:gridCol w="1302849">
                  <a:extLst>
                    <a:ext uri="{9D8B030D-6E8A-4147-A177-3AD203B41FA5}">
                      <a16:colId xmlns:a16="http://schemas.microsoft.com/office/drawing/2014/main" val="867003856"/>
                    </a:ext>
                  </a:extLst>
                </a:gridCol>
              </a:tblGrid>
              <a:tr h="937549">
                <a:tc>
                  <a:txBody>
                    <a:bodyPr/>
                    <a:lstStyle/>
                    <a:p>
                      <a:pPr algn="ctr"/>
                      <a:endParaRPr lang="uk-UA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 штату 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посад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Зайнято 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посад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Кількість фізичних осіб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Укомплек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uk-UA" sz="1200" b="1" dirty="0" err="1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тованість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фізичними особами (%)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884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80E5B-BFFB-4FEA-BBE6-A786B72208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174" y="1319514"/>
            <a:ext cx="5215228" cy="32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B10F3A-4DEB-4E6F-BF93-88FE3F95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4108" y="81181"/>
            <a:ext cx="6510423" cy="7860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  <a:cs typeface="Times New Roman" panose="02020603050405020304" pitchFamily="18" charset="0"/>
              </a:rPr>
              <a:t>Відсоток укомплектованості </a:t>
            </a:r>
            <a:br>
              <a:rPr lang="uk-UA" sz="30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uk-UA" sz="3000" dirty="0">
                <a:solidFill>
                  <a:schemeClr val="bg1"/>
                </a:solidFill>
                <a:cs typeface="Times New Roman" panose="02020603050405020304" pitchFamily="18" charset="0"/>
              </a:rPr>
              <a:t>до фізичних осіб</a:t>
            </a: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0" y="5400201"/>
            <a:ext cx="12192000" cy="1698043"/>
          </a:xfrm>
        </p:spPr>
        <p:txBody>
          <a:bodyPr>
            <a:normAutofit fontScale="25000" lnSpcReduction="20000"/>
          </a:bodyPr>
          <a:lstStyle/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Лікарі ЗПСЛ  </a:t>
            </a:r>
            <a:r>
              <a:rPr lang="uk-UA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Педіатри   </a:t>
            </a:r>
            <a:r>
              <a:rPr lang="uk-UA" sz="4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uk-UA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медперсонал </a:t>
            </a:r>
          </a:p>
          <a:p>
            <a:r>
              <a:rPr lang="uk-UA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Укомплектованість штатних посад порівняно з 2020 роком становитиме: лікарів ЗПСЛ - 85,7% проти 66,4%, лікарів педіатрів - 87,0% проти 91,0%, середнього медперсоналу - 92,9% проти 89,7%.    </a:t>
            </a:r>
          </a:p>
          <a:p>
            <a:r>
              <a:rPr lang="uk-UA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9D3C01F1-C59B-4C7F-9BF6-106F2EC8D9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7253728"/>
              </p:ext>
            </p:extLst>
          </p:nvPr>
        </p:nvGraphicFramePr>
        <p:xfrm>
          <a:off x="179572" y="513666"/>
          <a:ext cx="11575567" cy="515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EF981CE-40EE-4FD8-9095-907F0B565E7E}"/>
              </a:ext>
            </a:extLst>
          </p:cNvPr>
          <p:cNvSpPr/>
          <p:nvPr/>
        </p:nvSpPr>
        <p:spPr>
          <a:xfrm>
            <a:off x="1868102" y="5536151"/>
            <a:ext cx="314816" cy="30735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0AC20EC-29B0-4509-931E-ABA5DBD2CA17}"/>
              </a:ext>
            </a:extLst>
          </p:cNvPr>
          <p:cNvSpPr/>
          <p:nvPr/>
        </p:nvSpPr>
        <p:spPr>
          <a:xfrm>
            <a:off x="6292209" y="5541601"/>
            <a:ext cx="287946" cy="3019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6297ADC-644C-4176-BC04-CC2D91687067}"/>
              </a:ext>
            </a:extLst>
          </p:cNvPr>
          <p:cNvSpPr/>
          <p:nvPr/>
        </p:nvSpPr>
        <p:spPr>
          <a:xfrm>
            <a:off x="10755187" y="5536151"/>
            <a:ext cx="273529" cy="32206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34503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A7379-5A3C-44D7-A580-6812216C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4387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C8BB34-AF62-49C7-8237-496554373203}"/>
              </a:ext>
            </a:extLst>
          </p:cNvPr>
          <p:cNvSpPr txBox="1">
            <a:spLocks/>
          </p:cNvSpPr>
          <p:nvPr/>
        </p:nvSpPr>
        <p:spPr>
          <a:xfrm>
            <a:off x="1413097" y="60616"/>
            <a:ext cx="7541702" cy="9227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000" b="1" dirty="0">
                <a:solidFill>
                  <a:schemeClr val="bg1"/>
                </a:solidFill>
              </a:rPr>
              <a:t>Фінансово-господарська діяльність</a:t>
            </a:r>
          </a:p>
        </p:txBody>
      </p:sp>
      <p:graphicFrame>
        <p:nvGraphicFramePr>
          <p:cNvPr id="6" name="Таблиця 4">
            <a:extLst>
              <a:ext uri="{FF2B5EF4-FFF2-40B4-BE49-F238E27FC236}">
                <a16:creationId xmlns:a16="http://schemas.microsoft.com/office/drawing/2014/main" id="{C394641E-390B-4C82-9A70-6F6A7BB87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415257"/>
              </p:ext>
            </p:extLst>
          </p:nvPr>
        </p:nvGraphicFramePr>
        <p:xfrm>
          <a:off x="684212" y="1044021"/>
          <a:ext cx="8999472" cy="562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868">
                  <a:extLst>
                    <a:ext uri="{9D8B030D-6E8A-4147-A177-3AD203B41FA5}">
                      <a16:colId xmlns:a16="http://schemas.microsoft.com/office/drawing/2014/main" val="1265199059"/>
                    </a:ext>
                  </a:extLst>
                </a:gridCol>
                <a:gridCol w="2249868">
                  <a:extLst>
                    <a:ext uri="{9D8B030D-6E8A-4147-A177-3AD203B41FA5}">
                      <a16:colId xmlns:a16="http://schemas.microsoft.com/office/drawing/2014/main" val="3232547862"/>
                    </a:ext>
                  </a:extLst>
                </a:gridCol>
                <a:gridCol w="2249868">
                  <a:extLst>
                    <a:ext uri="{9D8B030D-6E8A-4147-A177-3AD203B41FA5}">
                      <a16:colId xmlns:a16="http://schemas.microsoft.com/office/drawing/2014/main" val="4041432831"/>
                    </a:ext>
                  </a:extLst>
                </a:gridCol>
                <a:gridCol w="2249868">
                  <a:extLst>
                    <a:ext uri="{9D8B030D-6E8A-4147-A177-3AD203B41FA5}">
                      <a16:colId xmlns:a16="http://schemas.microsoft.com/office/drawing/2014/main" val="391992533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Надходження</a:t>
                      </a: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коштів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2020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2021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2022 р.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57066"/>
                  </a:ext>
                </a:extLst>
              </a:tr>
              <a:tr h="314419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Від НСЗУ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24 114 698,49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27 453 080,87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30 850 339,94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19321"/>
                  </a:ext>
                </a:extLst>
              </a:tr>
              <a:tr h="54308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На первинну</a:t>
                      </a:r>
                      <a:r>
                        <a:rPr lang="uk-UA" sz="1600" baseline="0" dirty="0">
                          <a:solidFill>
                            <a:schemeClr val="bg1"/>
                          </a:solidFill>
                        </a:rPr>
                        <a:t> медичну допомогу</a:t>
                      </a:r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24 114 698,49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25 248 397,12</a:t>
                      </a: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(100,0%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29 237 901,00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4745"/>
                  </a:ext>
                </a:extLst>
              </a:tr>
              <a:tr h="543087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На вакцинацію проти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Covid-19</a:t>
                      </a:r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2 193 640</a:t>
                      </a: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(89,4%)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1 296 931,00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46341"/>
                  </a:ext>
                </a:extLst>
              </a:tr>
              <a:tr h="1000423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На супровід та лікування дорослих та дітей, хворих на туберкульоз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11 043,75</a:t>
                      </a: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45 925,00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86650"/>
                  </a:ext>
                </a:extLst>
              </a:tr>
              <a:tr h="1403082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Забезпечення кадрового потенціалу із залучанням  лікарів – інтернів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320 860,00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32093"/>
                  </a:ext>
                </a:extLst>
              </a:tr>
              <a:tr h="87148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Місцевий бюджет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Разом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2 514 747,67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26 629 446,16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2 713 917,85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30 166 998,72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4 211 537,16</a:t>
                      </a:r>
                    </a:p>
                    <a:p>
                      <a:pPr algn="ctr"/>
                      <a:endParaRPr lang="uk-UA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35 061 877,10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6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50585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17632</TotalTime>
  <Words>4851</Words>
  <Application>Microsoft Office PowerPoint</Application>
  <PresentationFormat>Широкий екран</PresentationFormat>
  <Paragraphs>1133</Paragraphs>
  <Slides>57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57</vt:i4>
      </vt:variant>
    </vt:vector>
  </HeadingPairs>
  <TitlesOfParts>
    <vt:vector size="64" baseType="lpstr">
      <vt:lpstr>Book Antiqua</vt:lpstr>
      <vt:lpstr>Calibri</vt:lpstr>
      <vt:lpstr>Century Gothic</vt:lpstr>
      <vt:lpstr>Times New Roman</vt:lpstr>
      <vt:lpstr>Trebuchet MS</vt:lpstr>
      <vt:lpstr>Wingdings 3</vt:lpstr>
      <vt:lpstr>Скибка</vt:lpstr>
      <vt:lpstr>Підсумки діяльності КНМП  «ЦПМСД №1»  м. Кременчука</vt:lpstr>
      <vt:lpstr>КНМП «ЦПМСД №1»  м. Кременчука обслуговує 53500 населення: дорослого 45500, дитячого 8000  за територіальним розміщенням.</vt:lpstr>
      <vt:lpstr>Співвідношення прикріпленого та задекларованого населення по амбулаторіям ЗПСМ  КНМП «ЦПМСД №1» м. Кременчука</vt:lpstr>
      <vt:lpstr>Відсоток всього дорослого  та дитячого населення,  яке підписало декларації з лікарями</vt:lpstr>
      <vt:lpstr>Відсоток населення,  що підписали декларацію  на обслуговування  з лікарями</vt:lpstr>
      <vt:lpstr>Презентація PowerPoint</vt:lpstr>
      <vt:lpstr>Кадри Затверджено 159,50 штатні посади, з них зайнято 146,25, на  яких  працює  147  фізичних  осіб.</vt:lpstr>
      <vt:lpstr>Відсоток укомплектованості  до фізичних осіб</vt:lpstr>
      <vt:lpstr>Презентація PowerPoint</vt:lpstr>
      <vt:lpstr>Презентація PowerPoint</vt:lpstr>
      <vt:lpstr>Розмір  середньої  заробітної  плати  працівників   КНМП  «ЦПМСД  №1»  м. Кременчука</vt:lpstr>
      <vt:lpstr>Середня заробітна плата  в цілому  по закладу (грн.) </vt:lpstr>
      <vt:lpstr>Мінімальний та максимальний розмір заробітної плати медичних працівників (грн.)</vt:lpstr>
      <vt:lpstr>Мінімальний та максимальний розмір заробітної плати медичних працівників (грн.)</vt:lpstr>
      <vt:lpstr>Мінімальний та максимальний розмір заробітної плати  медичних працівників (грн.)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Всього  відвідувань  до лікарів </vt:lpstr>
      <vt:lpstr>На амбулаторному прийомі</vt:lpstr>
      <vt:lpstr>По амбулаторіям ЗПСМ (на амбулаторному прийомі)</vt:lpstr>
      <vt:lpstr>Відвідування вдома</vt:lpstr>
      <vt:lpstr>По амбулаторіям ЗПСМ  (відвідування вдома)</vt:lpstr>
      <vt:lpstr>Відвідування  з  профілактичною  метою  (%)</vt:lpstr>
      <vt:lpstr>Відвідування з профілактичною метою </vt:lpstr>
      <vt:lpstr>Заходи щодо подолання пандемії на COVID-19</vt:lpstr>
      <vt:lpstr>Діагностика COVID-19</vt:lpstr>
      <vt:lpstr>Флюоропрофогляди  </vt:lpstr>
      <vt:lpstr>Виявляємість туберкульозу (випадки/на 100 тис. населення)</vt:lpstr>
      <vt:lpstr>Презентація PowerPoint</vt:lpstr>
      <vt:lpstr>Онкопрофогляди</vt:lpstr>
      <vt:lpstr>Виявляємість онкопатології  по амбулаторіям ЗПСМ</vt:lpstr>
      <vt:lpstr>Презентація PowerPoint</vt:lpstr>
      <vt:lpstr>Презентація PowerPoint</vt:lpstr>
      <vt:lpstr>Презентація PowerPoint</vt:lpstr>
      <vt:lpstr>Імунопрофілактика  дитячого населення </vt:lpstr>
      <vt:lpstr>Денні стаціонари</vt:lpstr>
      <vt:lpstr>Кількість денних стаціонарів по лікарям ЗПСЛ  всього/ на 1000 населення</vt:lpstr>
      <vt:lpstr>Стаціонари вдома </vt:lpstr>
      <vt:lpstr>Кількість стаціонарів вдома  на 1 лікаря</vt:lpstr>
      <vt:lpstr>Кількість викликів швидкої медичної допомоги  до хронічних хворих жителів  (кількість осіб/на 1000 населення) </vt:lpstr>
      <vt:lpstr>Надання невідкладної медичної допомоги сімейними лікарями  (кількість осіб/1000 населення)  при окремих захворюваннях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діяльності КНМП «ЦПМСД №1»  м. Кременчука</dc:title>
  <dc:creator>Олена Тунік</dc:creator>
  <cp:lastModifiedBy>Администратор ЦПМСД №1</cp:lastModifiedBy>
  <cp:revision>1794</cp:revision>
  <cp:lastPrinted>2022-02-10T09:41:03Z</cp:lastPrinted>
  <dcterms:created xsi:type="dcterms:W3CDTF">2020-01-27T06:47:07Z</dcterms:created>
  <dcterms:modified xsi:type="dcterms:W3CDTF">2024-02-23T07:44:48Z</dcterms:modified>
</cp:coreProperties>
</file>